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6858000" cx="12192000"/>
  <p:notesSz cx="6858000" cy="9144000"/>
  <p:embeddedFontLst>
    <p:embeddedFont>
      <p:font typeface="Helvetica Neue"/>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HelveticaNeue-regular.fntdata"/><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HelveticaNeue-italic.fntdata"/><Relationship Id="rId21" Type="http://schemas.openxmlformats.org/officeDocument/2006/relationships/slide" Target="slides/slide17.xml"/><Relationship Id="rId65" Type="http://schemas.openxmlformats.org/officeDocument/2006/relationships/font" Target="fonts/HelveticaNeue-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HelveticaNeue-bold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Διαφάνεια τίτλου" showMasterSp="0">
  <p:cSld name="Διαφάνεια τίτλου">
    <p:bg>
      <p:bgPr>
        <a:solidFill>
          <a:schemeClr val="lt1"/>
        </a:solidFill>
      </p:bgPr>
    </p:bg>
    <p:spTree>
      <p:nvGrpSpPr>
        <p:cNvPr id="23" name="Shape 23"/>
        <p:cNvGrpSpPr/>
        <p:nvPr/>
      </p:nvGrpSpPr>
      <p:grpSpPr>
        <a:xfrm>
          <a:off x="0" y="0"/>
          <a:ext cx="0" cy="0"/>
          <a:chOff x="0" y="0"/>
          <a:chExt cx="0" cy="0"/>
        </a:xfrm>
      </p:grpSpPr>
      <p:sp>
        <p:nvSpPr>
          <p:cNvPr id="24" name="Google Shape;24;p2"/>
          <p:cNvSpPr/>
          <p:nvPr>
            <p:ph idx="2" type="pic"/>
          </p:nvPr>
        </p:nvSpPr>
        <p:spPr>
          <a:xfrm>
            <a:off x="86715" y="86714"/>
            <a:ext cx="12018572" cy="6684572"/>
          </a:xfrm>
          <a:prstGeom prst="rect">
            <a:avLst/>
          </a:prstGeom>
          <a:solidFill>
            <a:srgbClr val="D8D8D8"/>
          </a:solidFill>
          <a:ln>
            <a:noFill/>
          </a:ln>
        </p:spPr>
      </p:sp>
      <p:sp>
        <p:nvSpPr>
          <p:cNvPr id="25" name="Google Shape;25;p2"/>
          <p:cNvSpPr txBox="1"/>
          <p:nvPr>
            <p:ph type="ctrTitle"/>
          </p:nvPr>
        </p:nvSpPr>
        <p:spPr>
          <a:xfrm>
            <a:off x="0" y="1768422"/>
            <a:ext cx="6840000" cy="2387600"/>
          </a:xfrm>
          <a:prstGeom prst="rect">
            <a:avLst/>
          </a:prstGeom>
          <a:solidFill>
            <a:schemeClr val="dk1">
              <a:alpha val="80000"/>
            </a:schemeClr>
          </a:solidFill>
          <a:ln>
            <a:noFill/>
          </a:ln>
        </p:spPr>
        <p:txBody>
          <a:bodyPr anchorCtr="0" anchor="b" bIns="144000" lIns="432000" spcFirstLastPara="1" rIns="432000" wrap="square" tIns="0">
            <a:noAutofit/>
          </a:bodyPr>
          <a:lstStyle>
            <a:lvl1pPr lvl="0" algn="l">
              <a:lnSpc>
                <a:spcPct val="90000"/>
              </a:lnSpc>
              <a:spcBef>
                <a:spcPts val="0"/>
              </a:spcBef>
              <a:spcAft>
                <a:spcPts val="0"/>
              </a:spcAft>
              <a:buClr>
                <a:schemeClr val="lt1"/>
              </a:buClr>
              <a:buSzPts val="4200"/>
              <a:buFont typeface="Helvetica Neue"/>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
          <p:cNvSpPr txBox="1"/>
          <p:nvPr>
            <p:ph idx="1" type="subTitle"/>
          </p:nvPr>
        </p:nvSpPr>
        <p:spPr>
          <a:xfrm>
            <a:off x="0" y="4153578"/>
            <a:ext cx="6840000" cy="936000"/>
          </a:xfrm>
          <a:prstGeom prst="rect">
            <a:avLst/>
          </a:prstGeom>
          <a:solidFill>
            <a:schemeClr val="dk1">
              <a:alpha val="89803"/>
            </a:schemeClr>
          </a:solidFill>
          <a:ln>
            <a:noFill/>
          </a:ln>
        </p:spPr>
        <p:txBody>
          <a:bodyPr anchorCtr="0" anchor="t" bIns="0" lIns="432000" spcFirstLastPara="1" rIns="0" wrap="square" tIns="144000">
            <a:noAutofit/>
          </a:bodyPr>
          <a:lstStyle>
            <a:lvl1pPr lvl="0" algn="l">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Επιλογή μεγάλων αριθμών 1">
  <p:cSld name="Επιλογή μεγάλων αριθμών 1">
    <p:spTree>
      <p:nvGrpSpPr>
        <p:cNvPr id="123" name="Shape 123"/>
        <p:cNvGrpSpPr/>
        <p:nvPr/>
      </p:nvGrpSpPr>
      <p:grpSpPr>
        <a:xfrm>
          <a:off x="0" y="0"/>
          <a:ext cx="0" cy="0"/>
          <a:chOff x="0" y="0"/>
          <a:chExt cx="0" cy="0"/>
        </a:xfrm>
      </p:grpSpPr>
      <p:sp>
        <p:nvSpPr>
          <p:cNvPr id="124" name="Google Shape;124;p11"/>
          <p:cNvSpPr/>
          <p:nvPr/>
        </p:nvSpPr>
        <p:spPr>
          <a:xfrm>
            <a:off x="0" y="2539992"/>
            <a:ext cx="5373076" cy="4318008"/>
          </a:xfrm>
          <a:custGeom>
            <a:rect b="b" l="l" r="r" t="t"/>
            <a:pathLst>
              <a:path extrusionOk="0" h="4318008" w="5373076">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5" name="Google Shape;125;p1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1"/>
          <p:cNvSpPr txBox="1"/>
          <p:nvPr>
            <p:ph idx="1" type="body"/>
          </p:nvPr>
        </p:nvSpPr>
        <p:spPr>
          <a:xfrm>
            <a:off x="906843" y="3429050"/>
            <a:ext cx="4522314" cy="2762949"/>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1"/>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29" name="Google Shape;129;p11"/>
          <p:cNvSpPr txBox="1"/>
          <p:nvPr>
            <p:ph idx="2" type="body"/>
          </p:nvPr>
        </p:nvSpPr>
        <p:spPr>
          <a:xfrm>
            <a:off x="6774740" y="3429000"/>
            <a:ext cx="4522407" cy="2762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1"/>
          <p:cNvSpPr txBox="1"/>
          <p:nvPr>
            <p:ph idx="3" type="body"/>
          </p:nvPr>
        </p:nvSpPr>
        <p:spPr>
          <a:xfrm>
            <a:off x="906463" y="2278063"/>
            <a:ext cx="4522787" cy="885825"/>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rgbClr val="3F3F3F"/>
              </a:buClr>
              <a:buSzPts val="8000"/>
              <a:buNone/>
              <a:defRPr b="1" sz="8000">
                <a:latin typeface="Helvetica Neue"/>
                <a:ea typeface="Helvetica Neue"/>
                <a:cs typeface="Helvetica Neue"/>
                <a:sym typeface="Helvetica Neue"/>
              </a:defRPr>
            </a:lvl1pPr>
            <a:lvl2pPr indent="-228600" lvl="1" marL="914400" algn="l">
              <a:lnSpc>
                <a:spcPct val="90000"/>
              </a:lnSpc>
              <a:spcBef>
                <a:spcPts val="500"/>
              </a:spcBef>
              <a:spcAft>
                <a:spcPts val="0"/>
              </a:spcAft>
              <a:buClr>
                <a:srgbClr val="3F3F3F"/>
              </a:buClr>
              <a:buSzPts val="8000"/>
              <a:buNone/>
              <a:defRPr sz="8000">
                <a:latin typeface="Helvetica Neue"/>
                <a:ea typeface="Helvetica Neue"/>
                <a:cs typeface="Helvetica Neue"/>
                <a:sym typeface="Helvetica Neue"/>
              </a:defRPr>
            </a:lvl2pPr>
            <a:lvl3pPr indent="-228600" lvl="2" marL="1371600" algn="l">
              <a:lnSpc>
                <a:spcPct val="90000"/>
              </a:lnSpc>
              <a:spcBef>
                <a:spcPts val="500"/>
              </a:spcBef>
              <a:spcAft>
                <a:spcPts val="0"/>
              </a:spcAft>
              <a:buClr>
                <a:srgbClr val="3F3F3F"/>
              </a:buClr>
              <a:buSzPts val="8000"/>
              <a:buNone/>
              <a:defRPr sz="8000">
                <a:latin typeface="Helvetica Neue"/>
                <a:ea typeface="Helvetica Neue"/>
                <a:cs typeface="Helvetica Neue"/>
                <a:sym typeface="Helvetica Neue"/>
              </a:defRPr>
            </a:lvl3pPr>
            <a:lvl4pPr indent="-228600" lvl="3" marL="1828800" algn="l">
              <a:lnSpc>
                <a:spcPct val="90000"/>
              </a:lnSpc>
              <a:spcBef>
                <a:spcPts val="500"/>
              </a:spcBef>
              <a:spcAft>
                <a:spcPts val="0"/>
              </a:spcAft>
              <a:buClr>
                <a:srgbClr val="3F3F3F"/>
              </a:buClr>
              <a:buSzPts val="8000"/>
              <a:buNone/>
              <a:defRPr sz="8000">
                <a:latin typeface="Helvetica Neue"/>
                <a:ea typeface="Helvetica Neue"/>
                <a:cs typeface="Helvetica Neue"/>
                <a:sym typeface="Helvetica Neue"/>
              </a:defRPr>
            </a:lvl4pPr>
            <a:lvl5pPr indent="-228600" lvl="4" marL="2286000" algn="l">
              <a:lnSpc>
                <a:spcPct val="90000"/>
              </a:lnSpc>
              <a:spcBef>
                <a:spcPts val="500"/>
              </a:spcBef>
              <a:spcAft>
                <a:spcPts val="0"/>
              </a:spcAft>
              <a:buClr>
                <a:srgbClr val="3F3F3F"/>
              </a:buClr>
              <a:buSzPts val="8000"/>
              <a:buNone/>
              <a:defRPr sz="80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1"/>
          <p:cNvSpPr txBox="1"/>
          <p:nvPr>
            <p:ph idx="4" type="body"/>
          </p:nvPr>
        </p:nvSpPr>
        <p:spPr>
          <a:xfrm>
            <a:off x="6762750" y="2278063"/>
            <a:ext cx="4522787" cy="885825"/>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rgbClr val="3F3F3F"/>
              </a:buClr>
              <a:buSzPts val="8000"/>
              <a:buNone/>
              <a:defRPr b="1" i="0" sz="8000">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στήλες σε πλαίσιο">
  <p:cSld name="3 στήλες σε πλαίσιο">
    <p:spTree>
      <p:nvGrpSpPr>
        <p:cNvPr id="132" name="Shape 132"/>
        <p:cNvGrpSpPr/>
        <p:nvPr/>
      </p:nvGrpSpPr>
      <p:grpSpPr>
        <a:xfrm>
          <a:off x="0" y="0"/>
          <a:ext cx="0" cy="0"/>
          <a:chOff x="0" y="0"/>
          <a:chExt cx="0" cy="0"/>
        </a:xfrm>
      </p:grpSpPr>
      <p:sp>
        <p:nvSpPr>
          <p:cNvPr id="133" name="Google Shape;133;p1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2"/>
          <p:cNvSpPr/>
          <p:nvPr>
            <p:ph idx="1" type="body"/>
          </p:nvPr>
        </p:nvSpPr>
        <p:spPr>
          <a:xfrm>
            <a:off x="744396" y="2463936"/>
            <a:ext cx="3726003" cy="3314545"/>
          </a:xfrm>
          <a:prstGeom prst="rightArrowCallout">
            <a:avLst>
              <a:gd fmla="val 50000" name="adj1"/>
              <a:gd fmla="val 25000" name="adj2"/>
              <a:gd fmla="val 15421" name="adj3"/>
              <a:gd fmla="val 80487" name="adj4"/>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2"/>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37" name="Google Shape;137;p12"/>
          <p:cNvSpPr/>
          <p:nvPr>
            <p:ph idx="2" type="body"/>
          </p:nvPr>
        </p:nvSpPr>
        <p:spPr>
          <a:xfrm>
            <a:off x="4613985" y="2463801"/>
            <a:ext cx="3726469" cy="3314200"/>
          </a:xfrm>
          <a:prstGeom prst="rightArrowCallout">
            <a:avLst>
              <a:gd fmla="val 50000" name="adj1"/>
              <a:gd fmla="val 25000" name="adj2"/>
              <a:gd fmla="val 16186" name="adj3"/>
              <a:gd fmla="val 80493" name="adj4"/>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2"/>
          <p:cNvSpPr txBox="1"/>
          <p:nvPr>
            <p:ph idx="3" type="body"/>
          </p:nvPr>
        </p:nvSpPr>
        <p:spPr>
          <a:xfrm>
            <a:off x="8483985" y="2463801"/>
            <a:ext cx="2963619" cy="3314200"/>
          </a:xfrm>
          <a:prstGeom prst="rect">
            <a:avLst/>
          </a:prstGeom>
          <a:solidFill>
            <a:srgbClr val="F2F2F2"/>
          </a:solidFill>
          <a:ln>
            <a:noFill/>
          </a:ln>
        </p:spPr>
        <p:txBody>
          <a:bodyPr anchorCtr="0" anchor="t" bIns="0" lIns="180000" spcFirstLastPara="1" rIns="180000" wrap="square" tIns="1800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2"/>
          <p:cNvSpPr txBox="1"/>
          <p:nvPr>
            <p:ph idx="4"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2"/>
          <p:cNvSpPr txBox="1"/>
          <p:nvPr>
            <p:ph idx="5" type="body"/>
          </p:nvPr>
        </p:nvSpPr>
        <p:spPr>
          <a:xfrm>
            <a:off x="744236" y="1647240"/>
            <a:ext cx="2975578" cy="648000"/>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Helvetica Neue"/>
                <a:ea typeface="Helvetica Neue"/>
                <a:cs typeface="Helvetica Neue"/>
                <a:sym typeface="Helvetica Neue"/>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2"/>
          <p:cNvSpPr txBox="1"/>
          <p:nvPr>
            <p:ph idx="6" type="body"/>
          </p:nvPr>
        </p:nvSpPr>
        <p:spPr>
          <a:xfrm>
            <a:off x="4608336" y="1647040"/>
            <a:ext cx="2975578" cy="6480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2"/>
          <p:cNvSpPr txBox="1"/>
          <p:nvPr>
            <p:ph idx="7" type="body"/>
          </p:nvPr>
        </p:nvSpPr>
        <p:spPr>
          <a:xfrm>
            <a:off x="8483986" y="1647240"/>
            <a:ext cx="2975578" cy="648000"/>
          </a:xfrm>
          <a:prstGeom prst="rect">
            <a:avLst/>
          </a:prstGeom>
          <a:noFill/>
          <a:ln cap="flat" cmpd="sng" w="9525">
            <a:solidFill>
              <a:schemeClr val="accent3"/>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90000"/>
              </a:lnSpc>
              <a:spcBef>
                <a:spcPts val="1000"/>
              </a:spcBef>
              <a:spcAft>
                <a:spcPts val="0"/>
              </a:spcAft>
              <a:buClr>
                <a:srgbClr val="3F3F3F"/>
              </a:buClr>
              <a:buSzPts val="1800"/>
              <a:buNone/>
              <a:defRPr>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Λωρίδα χρόνου">
  <p:cSld name="Λωρίδα χρόνου">
    <p:spTree>
      <p:nvGrpSpPr>
        <p:cNvPr id="143" name="Shape 143"/>
        <p:cNvGrpSpPr/>
        <p:nvPr/>
      </p:nvGrpSpPr>
      <p:grpSpPr>
        <a:xfrm>
          <a:off x="0" y="0"/>
          <a:ext cx="0" cy="0"/>
          <a:chOff x="0" y="0"/>
          <a:chExt cx="0" cy="0"/>
        </a:xfrm>
      </p:grpSpPr>
      <p:sp>
        <p:nvSpPr>
          <p:cNvPr id="144" name="Google Shape;144;p1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3"/>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47" name="Google Shape;147;p13"/>
          <p:cNvSpPr txBox="1"/>
          <p:nvPr>
            <p:ph idx="1"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8" name="Google Shape;148;p13"/>
          <p:cNvCxnSpPr/>
          <p:nvPr/>
        </p:nvCxnSpPr>
        <p:spPr>
          <a:xfrm>
            <a:off x="431800" y="3866682"/>
            <a:ext cx="11339513" cy="0"/>
          </a:xfrm>
          <a:prstGeom prst="straightConnector1">
            <a:avLst/>
          </a:prstGeom>
          <a:noFill/>
          <a:ln cap="flat" cmpd="sng" w="9525">
            <a:solidFill>
              <a:srgbClr val="BFBFBF"/>
            </a:solidFill>
            <a:prstDash val="solid"/>
            <a:miter lim="800000"/>
            <a:headEnd len="sm" w="sm" type="none"/>
            <a:tailEnd len="med" w="med" type="triangle"/>
          </a:ln>
        </p:spPr>
      </p:cxnSp>
      <p:sp>
        <p:nvSpPr>
          <p:cNvPr id="149" name="Google Shape;149;p13"/>
          <p:cNvSpPr txBox="1"/>
          <p:nvPr>
            <p:ph idx="2" type="body"/>
          </p:nvPr>
        </p:nvSpPr>
        <p:spPr>
          <a:xfrm>
            <a:off x="4129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7F7F7F"/>
              </a:buClr>
              <a:buSzPts val="1400"/>
              <a:buNone/>
              <a:defRPr sz="14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3"/>
          <p:cNvSpPr txBox="1"/>
          <p:nvPr>
            <p:ph idx="3" type="body"/>
          </p:nvPr>
        </p:nvSpPr>
        <p:spPr>
          <a:xfrm>
            <a:off x="4317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3"/>
          <p:cNvSpPr txBox="1"/>
          <p:nvPr>
            <p:ph idx="4" type="body"/>
          </p:nvPr>
        </p:nvSpPr>
        <p:spPr>
          <a:xfrm>
            <a:off x="90381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3"/>
          <p:cNvSpPr txBox="1"/>
          <p:nvPr>
            <p:ph idx="5" type="body"/>
          </p:nvPr>
        </p:nvSpPr>
        <p:spPr>
          <a:xfrm>
            <a:off x="137583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13"/>
          <p:cNvSpPr txBox="1"/>
          <p:nvPr>
            <p:ph idx="6" type="body"/>
          </p:nvPr>
        </p:nvSpPr>
        <p:spPr>
          <a:xfrm>
            <a:off x="184785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3"/>
          <p:cNvSpPr txBox="1"/>
          <p:nvPr>
            <p:ph idx="7" type="body"/>
          </p:nvPr>
        </p:nvSpPr>
        <p:spPr>
          <a:xfrm>
            <a:off x="60771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7F7F7F"/>
              </a:buClr>
              <a:buSzPts val="1400"/>
              <a:buNone/>
              <a:defRPr sz="14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3"/>
          <p:cNvSpPr txBox="1"/>
          <p:nvPr>
            <p:ph idx="8" type="body"/>
          </p:nvPr>
        </p:nvSpPr>
        <p:spPr>
          <a:xfrm>
            <a:off x="231986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13"/>
          <p:cNvSpPr txBox="1"/>
          <p:nvPr>
            <p:ph idx="9" type="body"/>
          </p:nvPr>
        </p:nvSpPr>
        <p:spPr>
          <a:xfrm>
            <a:off x="279188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3"/>
          <p:cNvSpPr txBox="1"/>
          <p:nvPr>
            <p:ph idx="13" type="body"/>
          </p:nvPr>
        </p:nvSpPr>
        <p:spPr>
          <a:xfrm>
            <a:off x="326390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3"/>
          <p:cNvSpPr txBox="1"/>
          <p:nvPr>
            <p:ph idx="14" type="body"/>
          </p:nvPr>
        </p:nvSpPr>
        <p:spPr>
          <a:xfrm>
            <a:off x="467995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13"/>
          <p:cNvSpPr txBox="1"/>
          <p:nvPr>
            <p:ph idx="15" type="body"/>
          </p:nvPr>
        </p:nvSpPr>
        <p:spPr>
          <a:xfrm>
            <a:off x="373591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13"/>
          <p:cNvSpPr txBox="1"/>
          <p:nvPr>
            <p:ph idx="16" type="body"/>
          </p:nvPr>
        </p:nvSpPr>
        <p:spPr>
          <a:xfrm>
            <a:off x="420793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13"/>
          <p:cNvSpPr txBox="1"/>
          <p:nvPr>
            <p:ph idx="17" type="body"/>
          </p:nvPr>
        </p:nvSpPr>
        <p:spPr>
          <a:xfrm>
            <a:off x="515196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13"/>
          <p:cNvSpPr txBox="1"/>
          <p:nvPr>
            <p:ph idx="18" type="body"/>
          </p:nvPr>
        </p:nvSpPr>
        <p:spPr>
          <a:xfrm>
            <a:off x="562398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13"/>
          <p:cNvSpPr txBox="1"/>
          <p:nvPr>
            <p:ph idx="19" type="body"/>
          </p:nvPr>
        </p:nvSpPr>
        <p:spPr>
          <a:xfrm>
            <a:off x="60959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13"/>
          <p:cNvSpPr txBox="1"/>
          <p:nvPr>
            <p:ph idx="20" type="body"/>
          </p:nvPr>
        </p:nvSpPr>
        <p:spPr>
          <a:xfrm>
            <a:off x="656801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3"/>
          <p:cNvSpPr txBox="1"/>
          <p:nvPr>
            <p:ph idx="21" type="body"/>
          </p:nvPr>
        </p:nvSpPr>
        <p:spPr>
          <a:xfrm>
            <a:off x="704002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13"/>
          <p:cNvSpPr txBox="1"/>
          <p:nvPr>
            <p:ph idx="22" type="body"/>
          </p:nvPr>
        </p:nvSpPr>
        <p:spPr>
          <a:xfrm>
            <a:off x="751204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13"/>
          <p:cNvSpPr txBox="1"/>
          <p:nvPr>
            <p:ph idx="23" type="body"/>
          </p:nvPr>
        </p:nvSpPr>
        <p:spPr>
          <a:xfrm>
            <a:off x="798406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13"/>
          <p:cNvSpPr txBox="1"/>
          <p:nvPr>
            <p:ph idx="24" type="body"/>
          </p:nvPr>
        </p:nvSpPr>
        <p:spPr>
          <a:xfrm>
            <a:off x="845608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13"/>
          <p:cNvSpPr txBox="1"/>
          <p:nvPr>
            <p:ph idx="25" type="body"/>
          </p:nvPr>
        </p:nvSpPr>
        <p:spPr>
          <a:xfrm>
            <a:off x="892809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13"/>
          <p:cNvSpPr txBox="1"/>
          <p:nvPr>
            <p:ph idx="26" type="body"/>
          </p:nvPr>
        </p:nvSpPr>
        <p:spPr>
          <a:xfrm>
            <a:off x="1034414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13"/>
          <p:cNvSpPr txBox="1"/>
          <p:nvPr>
            <p:ph idx="27" type="body"/>
          </p:nvPr>
        </p:nvSpPr>
        <p:spPr>
          <a:xfrm>
            <a:off x="940011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13"/>
          <p:cNvSpPr txBox="1"/>
          <p:nvPr>
            <p:ph idx="28" type="body"/>
          </p:nvPr>
        </p:nvSpPr>
        <p:spPr>
          <a:xfrm>
            <a:off x="987213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13"/>
          <p:cNvSpPr txBox="1"/>
          <p:nvPr>
            <p:ph idx="29" type="body"/>
          </p:nvPr>
        </p:nvSpPr>
        <p:spPr>
          <a:xfrm>
            <a:off x="1081616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13"/>
          <p:cNvSpPr txBox="1"/>
          <p:nvPr>
            <p:ph idx="30" type="body"/>
          </p:nvPr>
        </p:nvSpPr>
        <p:spPr>
          <a:xfrm>
            <a:off x="1128818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7F7F7F"/>
              </a:buClr>
              <a:buSzPts val="1200"/>
              <a:buNone/>
              <a:defRPr sz="1200">
                <a:solidFill>
                  <a:srgbClr val="7F7F7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13"/>
          <p:cNvSpPr txBox="1"/>
          <p:nvPr>
            <p:ph idx="31" type="body"/>
          </p:nvPr>
        </p:nvSpPr>
        <p:spPr>
          <a:xfrm>
            <a:off x="5360988" y="2190750"/>
            <a:ext cx="1793875" cy="561975"/>
          </a:xfrm>
          <a:prstGeom prst="rect">
            <a:avLst/>
          </a:prstGeom>
          <a:noFill/>
          <a:ln>
            <a:noFill/>
          </a:ln>
        </p:spPr>
        <p:txBody>
          <a:bodyPr anchorCtr="0" anchor="t" bIns="0" lIns="0" spcFirstLastPara="1" rIns="0" wrap="square" tIns="36000">
            <a:noAutofit/>
          </a:bodyPr>
          <a:lstStyle>
            <a:lvl1pPr indent="-228600" lvl="0" marL="457200" algn="ctr">
              <a:lnSpc>
                <a:spcPct val="90000"/>
              </a:lnSpc>
              <a:spcBef>
                <a:spcPts val="1000"/>
              </a:spcBef>
              <a:spcAft>
                <a:spcPts val="0"/>
              </a:spcAft>
              <a:buClr>
                <a:srgbClr val="3F3F3F"/>
              </a:buClr>
              <a:buSzPts val="1600"/>
              <a:buNone/>
              <a:defRPr b="1" sz="16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13"/>
          <p:cNvSpPr txBox="1"/>
          <p:nvPr>
            <p:ph idx="32" type="body"/>
          </p:nvPr>
        </p:nvSpPr>
        <p:spPr>
          <a:xfrm>
            <a:off x="5395728" y="2531196"/>
            <a:ext cx="1724394" cy="185808"/>
          </a:xfrm>
          <a:prstGeom prst="rect">
            <a:avLst/>
          </a:prstGeom>
          <a:solidFill>
            <a:srgbClr val="F2F2F2"/>
          </a:solid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1200"/>
              <a:buNone/>
              <a:defRPr sz="12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Μέλη ομάδας 3">
  <p:cSld name="Μέλη ομάδας 3">
    <p:spTree>
      <p:nvGrpSpPr>
        <p:cNvPr id="177" name="Shape 177"/>
        <p:cNvGrpSpPr/>
        <p:nvPr/>
      </p:nvGrpSpPr>
      <p:grpSpPr>
        <a:xfrm>
          <a:off x="0" y="0"/>
          <a:ext cx="0" cy="0"/>
          <a:chOff x="0" y="0"/>
          <a:chExt cx="0" cy="0"/>
        </a:xfrm>
      </p:grpSpPr>
      <p:sp>
        <p:nvSpPr>
          <p:cNvPr id="178" name="Google Shape;178;p1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14"/>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1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81" name="Google Shape;181;p14"/>
          <p:cNvSpPr txBox="1"/>
          <p:nvPr>
            <p:ph idx="1" type="body"/>
          </p:nvPr>
        </p:nvSpPr>
        <p:spPr>
          <a:xfrm>
            <a:off x="2103945" y="3995705"/>
            <a:ext cx="1964171" cy="216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txBox="1"/>
          <p:nvPr>
            <p:ph idx="2" type="body"/>
          </p:nvPr>
        </p:nvSpPr>
        <p:spPr>
          <a:xfrm>
            <a:off x="5955887" y="3995705"/>
            <a:ext cx="1964171" cy="216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14"/>
          <p:cNvSpPr txBox="1"/>
          <p:nvPr>
            <p:ph idx="3" type="body"/>
          </p:nvPr>
        </p:nvSpPr>
        <p:spPr>
          <a:xfrm>
            <a:off x="9807829" y="3991240"/>
            <a:ext cx="1964171" cy="216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14"/>
          <p:cNvSpPr txBox="1"/>
          <p:nvPr>
            <p:ph idx="4" type="body"/>
          </p:nvPr>
        </p:nvSpPr>
        <p:spPr>
          <a:xfrm>
            <a:off x="2103945" y="3424428"/>
            <a:ext cx="1964170" cy="504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14"/>
          <p:cNvSpPr txBox="1"/>
          <p:nvPr>
            <p:ph idx="5" type="body"/>
          </p:nvPr>
        </p:nvSpPr>
        <p:spPr>
          <a:xfrm>
            <a:off x="5955887" y="3424428"/>
            <a:ext cx="1964171" cy="504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14"/>
          <p:cNvSpPr txBox="1"/>
          <p:nvPr>
            <p:ph idx="6" type="body"/>
          </p:nvPr>
        </p:nvSpPr>
        <p:spPr>
          <a:xfrm>
            <a:off x="9807830" y="3424428"/>
            <a:ext cx="1964170" cy="504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b="1">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14"/>
          <p:cNvSpPr/>
          <p:nvPr>
            <p:ph idx="7" type="pic"/>
          </p:nvPr>
        </p:nvSpPr>
        <p:spPr>
          <a:xfrm>
            <a:off x="431800" y="2808242"/>
            <a:ext cx="1505966" cy="1505966"/>
          </a:xfrm>
          <a:prstGeom prst="ellipse">
            <a:avLst/>
          </a:prstGeom>
          <a:solidFill>
            <a:srgbClr val="F2F2F2"/>
          </a:solidFill>
          <a:ln cap="flat" cmpd="sng" w="9525">
            <a:solidFill>
              <a:srgbClr val="F2F2F2"/>
            </a:solidFill>
            <a:prstDash val="solid"/>
            <a:round/>
            <a:headEnd len="sm" w="sm" type="none"/>
            <a:tailEnd len="sm" w="sm" type="none"/>
          </a:ln>
        </p:spPr>
      </p:sp>
      <p:sp>
        <p:nvSpPr>
          <p:cNvPr id="188" name="Google Shape;188;p14"/>
          <p:cNvSpPr/>
          <p:nvPr>
            <p:ph idx="8" type="pic"/>
          </p:nvPr>
        </p:nvSpPr>
        <p:spPr>
          <a:xfrm>
            <a:off x="4283742" y="2808242"/>
            <a:ext cx="1505966" cy="1505966"/>
          </a:xfrm>
          <a:prstGeom prst="ellipse">
            <a:avLst/>
          </a:prstGeom>
          <a:solidFill>
            <a:srgbClr val="F2F2F2"/>
          </a:solidFill>
          <a:ln cap="flat" cmpd="sng" w="9525">
            <a:solidFill>
              <a:srgbClr val="F2F2F2"/>
            </a:solidFill>
            <a:prstDash val="solid"/>
            <a:round/>
            <a:headEnd len="sm" w="sm" type="none"/>
            <a:tailEnd len="sm" w="sm" type="none"/>
          </a:ln>
        </p:spPr>
      </p:sp>
      <p:sp>
        <p:nvSpPr>
          <p:cNvPr id="189" name="Google Shape;189;p14"/>
          <p:cNvSpPr/>
          <p:nvPr>
            <p:ph idx="9" type="pic"/>
          </p:nvPr>
        </p:nvSpPr>
        <p:spPr>
          <a:xfrm>
            <a:off x="8135683" y="2808242"/>
            <a:ext cx="1505966" cy="1505966"/>
          </a:xfrm>
          <a:prstGeom prst="ellipse">
            <a:avLst/>
          </a:prstGeom>
          <a:solidFill>
            <a:srgbClr val="F2F2F2"/>
          </a:solidFill>
          <a:ln cap="flat" cmpd="sng" w="9525">
            <a:solidFill>
              <a:srgbClr val="F2F2F2"/>
            </a:solidFill>
            <a:prstDash val="solid"/>
            <a:round/>
            <a:headEnd len="sm" w="sm" type="none"/>
            <a:tailEnd len="sm" w="sm" type="none"/>
          </a:ln>
        </p:spPr>
      </p:sp>
      <p:sp>
        <p:nvSpPr>
          <p:cNvPr id="190" name="Google Shape;190;p14"/>
          <p:cNvSpPr txBox="1"/>
          <p:nvPr>
            <p:ph idx="13"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14"/>
          <p:cNvSpPr txBox="1"/>
          <p:nvPr>
            <p:ph idx="14" type="body"/>
          </p:nvPr>
        </p:nvSpPr>
        <p:spPr>
          <a:xfrm>
            <a:off x="2103945" y="4311393"/>
            <a:ext cx="1964172" cy="1130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Font typeface="Arial"/>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14"/>
          <p:cNvSpPr txBox="1"/>
          <p:nvPr>
            <p:ph idx="15" type="body"/>
          </p:nvPr>
        </p:nvSpPr>
        <p:spPr>
          <a:xfrm>
            <a:off x="5955887" y="4311393"/>
            <a:ext cx="1963737" cy="1130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14"/>
          <p:cNvSpPr txBox="1"/>
          <p:nvPr>
            <p:ph idx="16" type="body"/>
          </p:nvPr>
        </p:nvSpPr>
        <p:spPr>
          <a:xfrm>
            <a:off x="9807829" y="4311393"/>
            <a:ext cx="1981200" cy="113823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Μέλη ομάδας 6">
  <p:cSld name="Μέλη ομάδας 6">
    <p:spTree>
      <p:nvGrpSpPr>
        <p:cNvPr id="194" name="Shape 194"/>
        <p:cNvGrpSpPr/>
        <p:nvPr/>
      </p:nvGrpSpPr>
      <p:grpSpPr>
        <a:xfrm>
          <a:off x="0" y="0"/>
          <a:ext cx="0" cy="0"/>
          <a:chOff x="0" y="0"/>
          <a:chExt cx="0" cy="0"/>
        </a:xfrm>
      </p:grpSpPr>
      <p:sp>
        <p:nvSpPr>
          <p:cNvPr id="195" name="Google Shape;195;p1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15"/>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1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98" name="Google Shape;198;p15"/>
          <p:cNvSpPr txBox="1"/>
          <p:nvPr>
            <p:ph idx="1" type="body"/>
          </p:nvPr>
        </p:nvSpPr>
        <p:spPr>
          <a:xfrm>
            <a:off x="2340113"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5"/>
          <p:cNvSpPr txBox="1"/>
          <p:nvPr>
            <p:ph idx="2" type="body"/>
          </p:nvPr>
        </p:nvSpPr>
        <p:spPr>
          <a:xfrm>
            <a:off x="4248426"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15"/>
          <p:cNvSpPr txBox="1"/>
          <p:nvPr>
            <p:ph idx="3" type="body"/>
          </p:nvPr>
        </p:nvSpPr>
        <p:spPr>
          <a:xfrm>
            <a:off x="6156739"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15"/>
          <p:cNvSpPr txBox="1"/>
          <p:nvPr>
            <p:ph idx="4" type="body"/>
          </p:nvPr>
        </p:nvSpPr>
        <p:spPr>
          <a:xfrm>
            <a:off x="8065052"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15"/>
          <p:cNvSpPr txBox="1"/>
          <p:nvPr>
            <p:ph idx="5" type="body"/>
          </p:nvPr>
        </p:nvSpPr>
        <p:spPr>
          <a:xfrm>
            <a:off x="431800" y="3926334"/>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15"/>
          <p:cNvSpPr txBox="1"/>
          <p:nvPr>
            <p:ph idx="6" type="body"/>
          </p:nvPr>
        </p:nvSpPr>
        <p:spPr>
          <a:xfrm>
            <a:off x="2340113"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15"/>
          <p:cNvSpPr txBox="1"/>
          <p:nvPr>
            <p:ph idx="7" type="body"/>
          </p:nvPr>
        </p:nvSpPr>
        <p:spPr>
          <a:xfrm>
            <a:off x="4248426"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15"/>
          <p:cNvSpPr txBox="1"/>
          <p:nvPr>
            <p:ph idx="8" type="body"/>
          </p:nvPr>
        </p:nvSpPr>
        <p:spPr>
          <a:xfrm>
            <a:off x="6156739"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5"/>
          <p:cNvSpPr txBox="1"/>
          <p:nvPr>
            <p:ph idx="9" type="body"/>
          </p:nvPr>
        </p:nvSpPr>
        <p:spPr>
          <a:xfrm>
            <a:off x="8065052" y="3926335"/>
            <a:ext cx="1800000" cy="504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15"/>
          <p:cNvSpPr txBox="1"/>
          <p:nvPr>
            <p:ph idx="13" type="body"/>
          </p:nvPr>
        </p:nvSpPr>
        <p:spPr>
          <a:xfrm>
            <a:off x="431800" y="4505325"/>
            <a:ext cx="1800000" cy="90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15"/>
          <p:cNvSpPr/>
          <p:nvPr>
            <p:ph idx="14" type="pic"/>
          </p:nvPr>
        </p:nvSpPr>
        <p:spPr>
          <a:xfrm>
            <a:off x="717088"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209" name="Google Shape;209;p15"/>
          <p:cNvSpPr/>
          <p:nvPr>
            <p:ph idx="15" type="pic"/>
          </p:nvPr>
        </p:nvSpPr>
        <p:spPr>
          <a:xfrm>
            <a:off x="2625401"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210" name="Google Shape;210;p15"/>
          <p:cNvSpPr/>
          <p:nvPr>
            <p:ph idx="16" type="pic"/>
          </p:nvPr>
        </p:nvSpPr>
        <p:spPr>
          <a:xfrm>
            <a:off x="4533714"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211" name="Google Shape;211;p15"/>
          <p:cNvSpPr/>
          <p:nvPr>
            <p:ph idx="17" type="pic"/>
          </p:nvPr>
        </p:nvSpPr>
        <p:spPr>
          <a:xfrm>
            <a:off x="6442027"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212" name="Google Shape;212;p15"/>
          <p:cNvSpPr/>
          <p:nvPr>
            <p:ph idx="18" type="pic"/>
          </p:nvPr>
        </p:nvSpPr>
        <p:spPr>
          <a:xfrm>
            <a:off x="8350340"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213" name="Google Shape;213;p15"/>
          <p:cNvSpPr/>
          <p:nvPr>
            <p:ph idx="19" type="pic"/>
          </p:nvPr>
        </p:nvSpPr>
        <p:spPr>
          <a:xfrm>
            <a:off x="10258651" y="2160704"/>
            <a:ext cx="1229425" cy="1229425"/>
          </a:xfrm>
          <a:prstGeom prst="ellipse">
            <a:avLst/>
          </a:prstGeom>
          <a:solidFill>
            <a:srgbClr val="F2F2F2"/>
          </a:solidFill>
          <a:ln cap="flat" cmpd="sng" w="9525">
            <a:solidFill>
              <a:srgbClr val="BFBFBF"/>
            </a:solidFill>
            <a:prstDash val="solid"/>
            <a:round/>
            <a:headEnd len="sm" w="sm" type="none"/>
            <a:tailEnd len="sm" w="sm" type="none"/>
          </a:ln>
        </p:spPr>
      </p:sp>
      <p:sp>
        <p:nvSpPr>
          <p:cNvPr id="214" name="Google Shape;214;p15"/>
          <p:cNvSpPr txBox="1"/>
          <p:nvPr>
            <p:ph idx="20" type="body"/>
          </p:nvPr>
        </p:nvSpPr>
        <p:spPr>
          <a:xfrm>
            <a:off x="9973363" y="3925888"/>
            <a:ext cx="1800000" cy="50482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b="1">
                <a:latin typeface="Helvetica Neue"/>
                <a:ea typeface="Helvetica Neue"/>
                <a:cs typeface="Helvetica Neue"/>
                <a:sym typeface="Helvetica Neue"/>
              </a:defRPr>
            </a:lvl1pPr>
            <a:lvl2pPr indent="-228600" lvl="1" marL="914400" algn="ctr">
              <a:lnSpc>
                <a:spcPct val="90000"/>
              </a:lnSpc>
              <a:spcBef>
                <a:spcPts val="500"/>
              </a:spcBef>
              <a:spcAft>
                <a:spcPts val="0"/>
              </a:spcAft>
              <a:buClr>
                <a:srgbClr val="3F3F3F"/>
              </a:buClr>
              <a:buSzPts val="1600"/>
              <a:buNone/>
              <a:defRPr/>
            </a:lvl2pPr>
            <a:lvl3pPr indent="-228600" lvl="2" marL="1371600" algn="ctr">
              <a:lnSpc>
                <a:spcPct val="90000"/>
              </a:lnSpc>
              <a:spcBef>
                <a:spcPts val="500"/>
              </a:spcBef>
              <a:spcAft>
                <a:spcPts val="0"/>
              </a:spcAft>
              <a:buClr>
                <a:srgbClr val="3F3F3F"/>
              </a:buClr>
              <a:buSzPts val="1400"/>
              <a:buNone/>
              <a:defRPr/>
            </a:lvl3pPr>
            <a:lvl4pPr indent="-228600" lvl="3" marL="1828800" algn="ctr">
              <a:lnSpc>
                <a:spcPct val="90000"/>
              </a:lnSpc>
              <a:spcBef>
                <a:spcPts val="500"/>
              </a:spcBef>
              <a:spcAft>
                <a:spcPts val="0"/>
              </a:spcAft>
              <a:buClr>
                <a:srgbClr val="3F3F3F"/>
              </a:buClr>
              <a:buSzPts val="1400"/>
              <a:buNone/>
              <a:defRPr/>
            </a:lvl4pPr>
            <a:lvl5pPr indent="-228600" lvl="4" marL="2286000" algn="ctr">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15"/>
          <p:cNvSpPr txBox="1"/>
          <p:nvPr>
            <p:ph idx="21" type="body"/>
          </p:nvPr>
        </p:nvSpPr>
        <p:spPr>
          <a:xfrm>
            <a:off x="9973363" y="4505325"/>
            <a:ext cx="1800000" cy="900113"/>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F3F3F"/>
              </a:buClr>
              <a:buSzPts val="1800"/>
              <a:buNon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Μόνο τίτλος και υπότιτλος">
  <p:cSld name="Μόνο τίτλος και υπότιτλος">
    <p:spTree>
      <p:nvGrpSpPr>
        <p:cNvPr id="216" name="Shape 216"/>
        <p:cNvGrpSpPr/>
        <p:nvPr/>
      </p:nvGrpSpPr>
      <p:grpSpPr>
        <a:xfrm>
          <a:off x="0" y="0"/>
          <a:ext cx="0" cy="0"/>
          <a:chOff x="0" y="0"/>
          <a:chExt cx="0" cy="0"/>
        </a:xfrm>
      </p:grpSpPr>
      <p:sp>
        <p:nvSpPr>
          <p:cNvPr id="217" name="Google Shape;217;p16"/>
          <p:cNvSpPr/>
          <p:nvPr/>
        </p:nvSpPr>
        <p:spPr>
          <a:xfrm rot="4308689">
            <a:off x="8139110" y="-52404"/>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8" name="Google Shape;218;p16"/>
          <p:cNvSpPr/>
          <p:nvPr/>
        </p:nvSpPr>
        <p:spPr>
          <a:xfrm rot="4308689">
            <a:off x="8878526" y="-532562"/>
            <a:ext cx="3571215" cy="3737093"/>
          </a:xfrm>
          <a:custGeom>
            <a:rect b="b" l="l" r="r" t="t"/>
            <a:pathLst>
              <a:path extrusionOk="0" h="3737093" w="3571215">
                <a:moveTo>
                  <a:pt x="0" y="3023156"/>
                </a:moveTo>
                <a:lnTo>
                  <a:pt x="993291" y="0"/>
                </a:lnTo>
                <a:lnTo>
                  <a:pt x="3571215" y="847006"/>
                </a:lnTo>
                <a:lnTo>
                  <a:pt x="1392370" y="3639100"/>
                </a:lnTo>
                <a:lnTo>
                  <a:pt x="393183" y="3737093"/>
                </a:lnTo>
                <a:lnTo>
                  <a:pt x="0" y="302315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9" name="Google Shape;219;p1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16"/>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22" name="Google Shape;222;p16"/>
          <p:cNvSpPr/>
          <p:nvPr/>
        </p:nvSpPr>
        <p:spPr>
          <a:xfrm rot="4308689">
            <a:off x="9191192" y="1651650"/>
            <a:ext cx="1980696" cy="2066510"/>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3" name="Google Shape;223;p16"/>
          <p:cNvSpPr/>
          <p:nvPr/>
        </p:nvSpPr>
        <p:spPr>
          <a:xfrm rot="-7769131">
            <a:off x="9457431" y="3977898"/>
            <a:ext cx="346713" cy="206124"/>
          </a:xfrm>
          <a:custGeom>
            <a:rect b="b" l="l" r="r" t="t"/>
            <a:pathLst>
              <a:path extrusionOk="0" h="206124" w="346713">
                <a:moveTo>
                  <a:pt x="346713" y="206124"/>
                </a:moveTo>
                <a:lnTo>
                  <a:pt x="0" y="206124"/>
                </a:lnTo>
                <a:lnTo>
                  <a:pt x="86666" y="0"/>
                </a:lnTo>
                <a:lnTo>
                  <a:pt x="346713" y="20612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4" name="Google Shape;224;p16"/>
          <p:cNvSpPr/>
          <p:nvPr/>
        </p:nvSpPr>
        <p:spPr>
          <a:xfrm rot="-9168920">
            <a:off x="9528615" y="3713859"/>
            <a:ext cx="710669" cy="335543"/>
          </a:xfrm>
          <a:custGeom>
            <a:rect b="b" l="l" r="r" t="t"/>
            <a:pathLst>
              <a:path extrusionOk="0" h="335543" w="710669">
                <a:moveTo>
                  <a:pt x="710669" y="176660"/>
                </a:moveTo>
                <a:lnTo>
                  <a:pt x="0" y="335543"/>
                </a:lnTo>
                <a:lnTo>
                  <a:pt x="141082" y="0"/>
                </a:lnTo>
                <a:lnTo>
                  <a:pt x="487795" y="0"/>
                </a:lnTo>
                <a:lnTo>
                  <a:pt x="710669" y="17666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5" name="Google Shape;225;p16"/>
          <p:cNvSpPr/>
          <p:nvPr/>
        </p:nvSpPr>
        <p:spPr>
          <a:xfrm rot="4308689">
            <a:off x="8785444" y="1075879"/>
            <a:ext cx="1246227" cy="1580187"/>
          </a:xfrm>
          <a:custGeom>
            <a:rect b="b" l="l" r="r" t="t"/>
            <a:pathLst>
              <a:path extrusionOk="0" h="1580187" w="1246227">
                <a:moveTo>
                  <a:pt x="0" y="1580187"/>
                </a:moveTo>
                <a:lnTo>
                  <a:pt x="1168783" y="0"/>
                </a:lnTo>
                <a:lnTo>
                  <a:pt x="1246227" y="105569"/>
                </a:lnTo>
                <a:lnTo>
                  <a:pt x="358471" y="1574380"/>
                </a:lnTo>
                <a:lnTo>
                  <a:pt x="0" y="158018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6" name="Google Shape;226;p16"/>
          <p:cNvSpPr/>
          <p:nvPr/>
        </p:nvSpPr>
        <p:spPr>
          <a:xfrm rot="-4406895">
            <a:off x="11374788" y="284642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7" name="Google Shape;227;p16"/>
          <p:cNvSpPr/>
          <p:nvPr/>
        </p:nvSpPr>
        <p:spPr>
          <a:xfrm rot="-4406895">
            <a:off x="10879052" y="2627354"/>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8" name="Google Shape;228;p16"/>
          <p:cNvSpPr txBox="1"/>
          <p:nvPr>
            <p:ph idx="1" type="body"/>
          </p:nvPr>
        </p:nvSpPr>
        <p:spPr>
          <a:xfrm>
            <a:off x="431800" y="1080000"/>
            <a:ext cx="11339513" cy="27656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Μόνο τίτλος">
  <p:cSld name="Μόνο τίτλος">
    <p:spTree>
      <p:nvGrpSpPr>
        <p:cNvPr id="229" name="Shape 229"/>
        <p:cNvGrpSpPr/>
        <p:nvPr/>
      </p:nvGrpSpPr>
      <p:grpSpPr>
        <a:xfrm>
          <a:off x="0" y="0"/>
          <a:ext cx="0" cy="0"/>
          <a:chOff x="0" y="0"/>
          <a:chExt cx="0" cy="0"/>
        </a:xfrm>
      </p:grpSpPr>
      <p:sp>
        <p:nvSpPr>
          <p:cNvPr id="230" name="Google Shape;230;p17"/>
          <p:cNvSpPr/>
          <p:nvPr/>
        </p:nvSpPr>
        <p:spPr>
          <a:xfrm rot="-7400842">
            <a:off x="10161654" y="-236402"/>
            <a:ext cx="1957093" cy="1399810"/>
          </a:xfrm>
          <a:custGeom>
            <a:rect b="b" l="l" r="r" t="t"/>
            <a:pathLst>
              <a:path extrusionOk="0" h="1399810" w="1957093">
                <a:moveTo>
                  <a:pt x="0" y="318772"/>
                </a:moveTo>
                <a:lnTo>
                  <a:pt x="858544" y="36067"/>
                </a:lnTo>
                <a:lnTo>
                  <a:pt x="1957093" y="0"/>
                </a:lnTo>
                <a:lnTo>
                  <a:pt x="1012700" y="1399810"/>
                </a:lnTo>
                <a:lnTo>
                  <a:pt x="172487" y="1221089"/>
                </a:lnTo>
                <a:lnTo>
                  <a:pt x="0" y="31877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1" name="Google Shape;231;p17"/>
          <p:cNvSpPr/>
          <p:nvPr/>
        </p:nvSpPr>
        <p:spPr>
          <a:xfrm rot="6973557">
            <a:off x="9799840" y="198216"/>
            <a:ext cx="748251" cy="780669"/>
          </a:xfrm>
          <a:custGeom>
            <a:rect b="b" l="l" r="r" t="t"/>
            <a:pathLst>
              <a:path extrusionOk="0" h="2066510" w="1980696">
                <a:moveTo>
                  <a:pt x="0" y="2066510"/>
                </a:moveTo>
                <a:lnTo>
                  <a:pt x="1138078" y="0"/>
                </a:lnTo>
                <a:lnTo>
                  <a:pt x="1980696" y="1530016"/>
                </a:lnTo>
                <a:lnTo>
                  <a:pt x="1459417" y="20665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2" name="Google Shape;232;p1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17"/>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1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35" name="Google Shape;235;p17"/>
          <p:cNvSpPr/>
          <p:nvPr/>
        </p:nvSpPr>
        <p:spPr>
          <a:xfrm rot="5483574">
            <a:off x="9854193" y="808595"/>
            <a:ext cx="243160" cy="406553"/>
          </a:xfrm>
          <a:custGeom>
            <a:rect b="b" l="l" r="r" t="t"/>
            <a:pathLst>
              <a:path extrusionOk="0" h="406553" w="243160">
                <a:moveTo>
                  <a:pt x="243160" y="342071"/>
                </a:moveTo>
                <a:lnTo>
                  <a:pt x="156493" y="406553"/>
                </a:lnTo>
                <a:lnTo>
                  <a:pt x="0" y="0"/>
                </a:lnTo>
                <a:lnTo>
                  <a:pt x="243160" y="34207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6" name="Google Shape;236;p17"/>
          <p:cNvSpPr/>
          <p:nvPr/>
        </p:nvSpPr>
        <p:spPr>
          <a:xfrm rot="-7364292">
            <a:off x="11753205" y="112024"/>
            <a:ext cx="332291" cy="247882"/>
          </a:xfrm>
          <a:custGeom>
            <a:rect b="b" l="l" r="r" t="t"/>
            <a:pathLst>
              <a:path extrusionOk="0" h="1081038" w="1449157">
                <a:moveTo>
                  <a:pt x="0" y="0"/>
                </a:moveTo>
                <a:lnTo>
                  <a:pt x="1449157" y="433129"/>
                </a:lnTo>
                <a:lnTo>
                  <a:pt x="1012700" y="1081038"/>
                </a:lnTo>
                <a:lnTo>
                  <a:pt x="172487" y="902317"/>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7" name="Google Shape;237;p17"/>
          <p:cNvSpPr/>
          <p:nvPr/>
        </p:nvSpPr>
        <p:spPr>
          <a:xfrm rot="-8263484">
            <a:off x="10313236" y="1084299"/>
            <a:ext cx="648657" cy="777553"/>
          </a:xfrm>
          <a:custGeom>
            <a:rect b="b" l="l" r="r" t="t"/>
            <a:pathLst>
              <a:path extrusionOk="0" h="777553" w="648657">
                <a:moveTo>
                  <a:pt x="0" y="777553"/>
                </a:moveTo>
                <a:lnTo>
                  <a:pt x="255474" y="0"/>
                </a:lnTo>
                <a:lnTo>
                  <a:pt x="648657" y="713937"/>
                </a:lnTo>
                <a:lnTo>
                  <a:pt x="0" y="7775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8" name="Google Shape;238;p17"/>
          <p:cNvSpPr/>
          <p:nvPr/>
        </p:nvSpPr>
        <p:spPr>
          <a:xfrm rot="5738060">
            <a:off x="9844293" y="1032301"/>
            <a:ext cx="692798" cy="510610"/>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9" name="Google Shape;239;p17"/>
          <p:cNvSpPr/>
          <p:nvPr/>
        </p:nvSpPr>
        <p:spPr>
          <a:xfrm rot="8291645">
            <a:off x="10081798" y="798094"/>
            <a:ext cx="371360" cy="273702"/>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Μόνο τίτλος χωρίς γραφικά">
  <p:cSld name="Μόνο τίτλος χωρίς γραφικά">
    <p:spTree>
      <p:nvGrpSpPr>
        <p:cNvPr id="240" name="Shape 240"/>
        <p:cNvGrpSpPr/>
        <p:nvPr/>
      </p:nvGrpSpPr>
      <p:grpSpPr>
        <a:xfrm>
          <a:off x="0" y="0"/>
          <a:ext cx="0" cy="0"/>
          <a:chOff x="0" y="0"/>
          <a:chExt cx="0" cy="0"/>
        </a:xfrm>
      </p:grpSpPr>
      <p:sp>
        <p:nvSpPr>
          <p:cNvPr id="241" name="Google Shape;241;p1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18"/>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1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Ευχαριστούμε" showMasterSp="0">
  <p:cSld name="Ευχαριστούμε">
    <p:bg>
      <p:bgPr>
        <a:solidFill>
          <a:schemeClr val="lt1"/>
        </a:solidFill>
      </p:bgPr>
    </p:bg>
    <p:spTree>
      <p:nvGrpSpPr>
        <p:cNvPr id="244" name="Shape 244"/>
        <p:cNvGrpSpPr/>
        <p:nvPr/>
      </p:nvGrpSpPr>
      <p:grpSpPr>
        <a:xfrm>
          <a:off x="0" y="0"/>
          <a:ext cx="0" cy="0"/>
          <a:chOff x="0" y="0"/>
          <a:chExt cx="0" cy="0"/>
        </a:xfrm>
      </p:grpSpPr>
      <p:sp>
        <p:nvSpPr>
          <p:cNvPr id="245" name="Google Shape;245;p19"/>
          <p:cNvSpPr/>
          <p:nvPr>
            <p:ph idx="2" type="pic"/>
          </p:nvPr>
        </p:nvSpPr>
        <p:spPr>
          <a:xfrm>
            <a:off x="86715" y="86714"/>
            <a:ext cx="12018572" cy="6684572"/>
          </a:xfrm>
          <a:prstGeom prst="rect">
            <a:avLst/>
          </a:prstGeom>
          <a:solidFill>
            <a:srgbClr val="D8D8D8"/>
          </a:solidFill>
          <a:ln>
            <a:noFill/>
          </a:ln>
        </p:spPr>
      </p:sp>
      <p:sp>
        <p:nvSpPr>
          <p:cNvPr id="246" name="Google Shape;246;p19"/>
          <p:cNvSpPr txBox="1"/>
          <p:nvPr>
            <p:ph type="ctrTitle"/>
          </p:nvPr>
        </p:nvSpPr>
        <p:spPr>
          <a:xfrm>
            <a:off x="2494607" y="2237328"/>
            <a:ext cx="7202786" cy="1449788"/>
          </a:xfrm>
          <a:prstGeom prst="rect">
            <a:avLst/>
          </a:prstGeom>
          <a:solidFill>
            <a:schemeClr val="dk1">
              <a:alpha val="80000"/>
            </a:schemeClr>
          </a:solidFill>
          <a:ln>
            <a:noFill/>
          </a:ln>
        </p:spPr>
        <p:txBody>
          <a:bodyPr anchorCtr="0" anchor="b" bIns="144000" lIns="288000" spcFirstLastPara="1" rIns="2160000" wrap="square" tIns="0">
            <a:noAutofit/>
          </a:bodyPr>
          <a:lstStyle>
            <a:lvl1pPr lvl="0" algn="r">
              <a:lnSpc>
                <a:spcPct val="90000"/>
              </a:lnSpc>
              <a:spcBef>
                <a:spcPts val="0"/>
              </a:spcBef>
              <a:spcAft>
                <a:spcPts val="0"/>
              </a:spcAft>
              <a:buClr>
                <a:schemeClr val="lt1"/>
              </a:buClr>
              <a:buSzPts val="6400"/>
              <a:buFont typeface="Helvetica Neue"/>
              <a:buNone/>
              <a:defRPr sz="6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19"/>
          <p:cNvSpPr txBox="1"/>
          <p:nvPr>
            <p:ph idx="1" type="subTitle"/>
          </p:nvPr>
        </p:nvSpPr>
        <p:spPr>
          <a:xfrm>
            <a:off x="2494607" y="3684672"/>
            <a:ext cx="5282503" cy="1604172"/>
          </a:xfrm>
          <a:prstGeom prst="rect">
            <a:avLst/>
          </a:prstGeom>
          <a:solidFill>
            <a:schemeClr val="dk1">
              <a:alpha val="89803"/>
            </a:schemeClr>
          </a:solidFill>
          <a:ln>
            <a:noFill/>
          </a:ln>
        </p:spPr>
        <p:txBody>
          <a:bodyPr anchorCtr="0" anchor="t" bIns="0" lIns="216000" spcFirstLastPara="1" rIns="576000" wrap="square" tIns="144000">
            <a:noAutofit/>
          </a:bodyPr>
          <a:lstStyle>
            <a:lvl1pPr lvl="0" algn="r">
              <a:lnSpc>
                <a:spcPct val="90000"/>
              </a:lnSpc>
              <a:spcBef>
                <a:spcPts val="1000"/>
              </a:spcBef>
              <a:spcAft>
                <a:spcPts val="0"/>
              </a:spcAft>
              <a:buClr>
                <a:schemeClr val="lt1"/>
              </a:buClr>
              <a:buSzPts val="1200"/>
              <a:buNone/>
              <a:defRPr sz="1200">
                <a:solidFill>
                  <a:schemeClr val="lt1"/>
                </a:solidFill>
                <a:latin typeface="Helvetica Neue"/>
                <a:ea typeface="Helvetica Neue"/>
                <a:cs typeface="Helvetica Neue"/>
                <a:sym typeface="Helvetica Neue"/>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248" name="Google Shape;248;p19"/>
          <p:cNvCxnSpPr/>
          <p:nvPr/>
        </p:nvCxnSpPr>
        <p:spPr>
          <a:xfrm>
            <a:off x="7777113" y="2412127"/>
            <a:ext cx="0" cy="1100190"/>
          </a:xfrm>
          <a:prstGeom prst="straightConnector1">
            <a:avLst/>
          </a:prstGeom>
          <a:noFill/>
          <a:ln cap="flat" cmpd="sng" w="9525">
            <a:solidFill>
              <a:schemeClr val="accent1"/>
            </a:solidFill>
            <a:prstDash val="solid"/>
            <a:miter lim="800000"/>
            <a:headEnd len="sm" w="sm" type="none"/>
            <a:tailEnd len="sm" w="sm" type="none"/>
          </a:ln>
        </p:spPr>
      </p:cxnSp>
      <p:sp>
        <p:nvSpPr>
          <p:cNvPr id="249" name="Google Shape;249;p19"/>
          <p:cNvSpPr txBox="1"/>
          <p:nvPr>
            <p:ph idx="3" type="body"/>
          </p:nvPr>
        </p:nvSpPr>
        <p:spPr>
          <a:xfrm>
            <a:off x="2667000" y="4142258"/>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19"/>
          <p:cNvSpPr txBox="1"/>
          <p:nvPr>
            <p:ph idx="4" type="body"/>
          </p:nvPr>
        </p:nvSpPr>
        <p:spPr>
          <a:xfrm>
            <a:off x="2667000" y="4448040"/>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19"/>
          <p:cNvSpPr/>
          <p:nvPr>
            <p:ph idx="5" type="pic"/>
          </p:nvPr>
        </p:nvSpPr>
        <p:spPr>
          <a:xfrm>
            <a:off x="8065008" y="2587752"/>
            <a:ext cx="1344168" cy="704088"/>
          </a:xfrm>
          <a:prstGeom prst="rect">
            <a:avLst/>
          </a:prstGeom>
          <a:noFill/>
          <a:ln>
            <a:noFill/>
          </a:ln>
        </p:spPr>
      </p:sp>
      <p:sp>
        <p:nvSpPr>
          <p:cNvPr id="252" name="Google Shape;252;p19"/>
          <p:cNvSpPr txBox="1"/>
          <p:nvPr>
            <p:ph idx="6" type="body"/>
          </p:nvPr>
        </p:nvSpPr>
        <p:spPr>
          <a:xfrm>
            <a:off x="2667000" y="4753821"/>
            <a:ext cx="4508500" cy="277342"/>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000"/>
              </a:spcBef>
              <a:spcAft>
                <a:spcPts val="0"/>
              </a:spcAft>
              <a:buClr>
                <a:schemeClr val="lt1"/>
              </a:buClr>
              <a:buSzPts val="1600"/>
              <a:buNone/>
              <a:defRPr sz="1600">
                <a:solidFill>
                  <a:schemeClr val="lt1"/>
                </a:solidFill>
              </a:defRPr>
            </a:lvl1pPr>
            <a:lvl2pPr indent="-228600" lvl="1" marL="914400" algn="r">
              <a:lnSpc>
                <a:spcPct val="90000"/>
              </a:lnSpc>
              <a:spcBef>
                <a:spcPts val="500"/>
              </a:spcBef>
              <a:spcAft>
                <a:spcPts val="0"/>
              </a:spcAft>
              <a:buClr>
                <a:schemeClr val="lt1"/>
              </a:buClr>
              <a:buSzPts val="1600"/>
              <a:buNone/>
              <a:defRPr>
                <a:solidFill>
                  <a:schemeClr val="lt1"/>
                </a:solidFill>
              </a:defRPr>
            </a:lvl2pPr>
            <a:lvl3pPr indent="-228600" lvl="2" marL="1371600" algn="r">
              <a:lnSpc>
                <a:spcPct val="90000"/>
              </a:lnSpc>
              <a:spcBef>
                <a:spcPts val="500"/>
              </a:spcBef>
              <a:spcAft>
                <a:spcPts val="0"/>
              </a:spcAft>
              <a:buClr>
                <a:schemeClr val="lt1"/>
              </a:buClr>
              <a:buSzPts val="1400"/>
              <a:buNone/>
              <a:defRPr>
                <a:solidFill>
                  <a:schemeClr val="lt1"/>
                </a:solidFill>
              </a:defRPr>
            </a:lvl3pPr>
            <a:lvl4pPr indent="-228600" lvl="3" marL="1828800" algn="r">
              <a:lnSpc>
                <a:spcPct val="90000"/>
              </a:lnSpc>
              <a:spcBef>
                <a:spcPts val="500"/>
              </a:spcBef>
              <a:spcAft>
                <a:spcPts val="0"/>
              </a:spcAft>
              <a:buClr>
                <a:schemeClr val="lt1"/>
              </a:buClr>
              <a:buSzPts val="1400"/>
              <a:buNone/>
              <a:defRPr>
                <a:solidFill>
                  <a:schemeClr val="lt1"/>
                </a:solidFill>
              </a:defRPr>
            </a:lvl4pPr>
            <a:lvl5pPr indent="-228600" lvl="4" marL="2286000" algn="r">
              <a:lnSpc>
                <a:spcPct val="90000"/>
              </a:lnSpc>
              <a:spcBef>
                <a:spcPts val="500"/>
              </a:spcBef>
              <a:spcAft>
                <a:spcPts val="0"/>
              </a:spcAft>
              <a:buClr>
                <a:schemeClr val="lt1"/>
              </a:buClr>
              <a:buSzPts val="14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Σύγκριση" showMasterSp="0">
  <p:cSld name="Σύγκριση">
    <p:spTree>
      <p:nvGrpSpPr>
        <p:cNvPr id="27" name="Shape 27"/>
        <p:cNvGrpSpPr/>
        <p:nvPr/>
      </p:nvGrpSpPr>
      <p:grpSpPr>
        <a:xfrm>
          <a:off x="0" y="0"/>
          <a:ext cx="0" cy="0"/>
          <a:chOff x="0" y="0"/>
          <a:chExt cx="0" cy="0"/>
        </a:xfrm>
      </p:grpSpPr>
      <p:sp>
        <p:nvSpPr>
          <p:cNvPr id="28" name="Google Shape;28;p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432000" y="1152000"/>
            <a:ext cx="54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solidFill>
                  <a:srgbClr val="3F3F3F"/>
                </a:solidFil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 name="Google Shape;30;p3"/>
          <p:cNvSpPr txBox="1"/>
          <p:nvPr>
            <p:ph idx="2" type="body"/>
          </p:nvPr>
        </p:nvSpPr>
        <p:spPr>
          <a:xfrm>
            <a:off x="432000" y="1584000"/>
            <a:ext cx="5472000" cy="4608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3"/>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u="none" cap="none" strike="noStrike">
                <a:solidFill>
                  <a:srgbClr val="3F3F3F"/>
                </a:solidFill>
                <a:latin typeface="Helvetica Neue"/>
                <a:ea typeface="Helvetica Neue"/>
                <a:cs typeface="Helvetica Neue"/>
                <a:sym typeface="Helvetica Neue"/>
              </a:defRPr>
            </a:lvl1pPr>
            <a:lvl2pPr indent="0" lvl="1" marL="0" marR="0" algn="ctr">
              <a:spcBef>
                <a:spcPts val="0"/>
              </a:spcBef>
              <a:buNone/>
              <a:defRPr b="1" i="1" sz="1200" u="none" cap="none" strike="noStrike">
                <a:solidFill>
                  <a:srgbClr val="3F3F3F"/>
                </a:solidFill>
                <a:latin typeface="Helvetica Neue"/>
                <a:ea typeface="Helvetica Neue"/>
                <a:cs typeface="Helvetica Neue"/>
                <a:sym typeface="Helvetica Neue"/>
              </a:defRPr>
            </a:lvl2pPr>
            <a:lvl3pPr indent="0" lvl="2" marL="0" marR="0" algn="ctr">
              <a:spcBef>
                <a:spcPts val="0"/>
              </a:spcBef>
              <a:buNone/>
              <a:defRPr b="1" i="1" sz="1200" u="none" cap="none" strike="noStrike">
                <a:solidFill>
                  <a:srgbClr val="3F3F3F"/>
                </a:solidFill>
                <a:latin typeface="Helvetica Neue"/>
                <a:ea typeface="Helvetica Neue"/>
                <a:cs typeface="Helvetica Neue"/>
                <a:sym typeface="Helvetica Neue"/>
              </a:defRPr>
            </a:lvl3pPr>
            <a:lvl4pPr indent="0" lvl="3" marL="0" marR="0" algn="ctr">
              <a:spcBef>
                <a:spcPts val="0"/>
              </a:spcBef>
              <a:buNone/>
              <a:defRPr b="1" i="1" sz="1200" u="none" cap="none" strike="noStrike">
                <a:solidFill>
                  <a:srgbClr val="3F3F3F"/>
                </a:solidFill>
                <a:latin typeface="Helvetica Neue"/>
                <a:ea typeface="Helvetica Neue"/>
                <a:cs typeface="Helvetica Neue"/>
                <a:sym typeface="Helvetica Neue"/>
              </a:defRPr>
            </a:lvl4pPr>
            <a:lvl5pPr indent="0" lvl="4" marL="0" marR="0" algn="ctr">
              <a:spcBef>
                <a:spcPts val="0"/>
              </a:spcBef>
              <a:buNone/>
              <a:defRPr b="1" i="1" sz="1200" u="none" cap="none" strike="noStrike">
                <a:solidFill>
                  <a:srgbClr val="3F3F3F"/>
                </a:solidFill>
                <a:latin typeface="Helvetica Neue"/>
                <a:ea typeface="Helvetica Neue"/>
                <a:cs typeface="Helvetica Neue"/>
                <a:sym typeface="Helvetica Neue"/>
              </a:defRPr>
            </a:lvl5pPr>
            <a:lvl6pPr indent="0" lvl="5" marL="0" marR="0" algn="ctr">
              <a:spcBef>
                <a:spcPts val="0"/>
              </a:spcBef>
              <a:buNone/>
              <a:defRPr b="1" i="1" sz="1200" u="none" cap="none" strike="noStrike">
                <a:solidFill>
                  <a:srgbClr val="3F3F3F"/>
                </a:solidFill>
                <a:latin typeface="Helvetica Neue"/>
                <a:ea typeface="Helvetica Neue"/>
                <a:cs typeface="Helvetica Neue"/>
                <a:sym typeface="Helvetica Neue"/>
              </a:defRPr>
            </a:lvl6pPr>
            <a:lvl7pPr indent="0" lvl="6" marL="0" marR="0" algn="ctr">
              <a:spcBef>
                <a:spcPts val="0"/>
              </a:spcBef>
              <a:buNone/>
              <a:defRPr b="1" i="1" sz="1200" u="none" cap="none" strike="noStrike">
                <a:solidFill>
                  <a:srgbClr val="3F3F3F"/>
                </a:solidFill>
                <a:latin typeface="Helvetica Neue"/>
                <a:ea typeface="Helvetica Neue"/>
                <a:cs typeface="Helvetica Neue"/>
                <a:sym typeface="Helvetica Neue"/>
              </a:defRPr>
            </a:lvl7pPr>
            <a:lvl8pPr indent="0" lvl="7" marL="0" marR="0" algn="ctr">
              <a:spcBef>
                <a:spcPts val="0"/>
              </a:spcBef>
              <a:buNone/>
              <a:defRPr b="1" i="1" sz="1200" u="none" cap="none" strike="noStrike">
                <a:solidFill>
                  <a:srgbClr val="3F3F3F"/>
                </a:solidFill>
                <a:latin typeface="Helvetica Neue"/>
                <a:ea typeface="Helvetica Neue"/>
                <a:cs typeface="Helvetica Neue"/>
                <a:sym typeface="Helvetica Neue"/>
              </a:defRPr>
            </a:lvl8pPr>
            <a:lvl9pPr indent="0" lvl="8" marL="0" marR="0" algn="ctr">
              <a:spcBef>
                <a:spcPts val="0"/>
              </a:spcBef>
              <a:buNone/>
              <a:defRPr b="1" i="1" sz="1200" u="none" cap="none" strike="noStrike">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33" name="Google Shape;33;p3"/>
          <p:cNvSpPr txBox="1"/>
          <p:nvPr>
            <p:ph idx="3" type="body"/>
          </p:nvPr>
        </p:nvSpPr>
        <p:spPr>
          <a:xfrm>
            <a:off x="6299887" y="1584325"/>
            <a:ext cx="5472113" cy="46069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
          <p:cNvSpPr txBox="1"/>
          <p:nvPr>
            <p:ph idx="4" type="body"/>
          </p:nvPr>
        </p:nvSpPr>
        <p:spPr>
          <a:xfrm>
            <a:off x="6300000" y="1152525"/>
            <a:ext cx="5472000" cy="35877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Διαφάνεια τίτλου">
  <p:cSld name="2_Διαφάνεια τίτλου">
    <p:bg>
      <p:bgPr>
        <a:solidFill>
          <a:schemeClr val="lt1"/>
        </a:solidFill>
      </p:bgPr>
    </p:bg>
    <p:spTree>
      <p:nvGrpSpPr>
        <p:cNvPr id="35" name="Shape 35"/>
        <p:cNvGrpSpPr/>
        <p:nvPr/>
      </p:nvGrpSpPr>
      <p:grpSpPr>
        <a:xfrm>
          <a:off x="0" y="0"/>
          <a:ext cx="0" cy="0"/>
          <a:chOff x="0" y="0"/>
          <a:chExt cx="0" cy="0"/>
        </a:xfrm>
      </p:grpSpPr>
      <p:sp>
        <p:nvSpPr>
          <p:cNvPr id="36" name="Google Shape;36;p4"/>
          <p:cNvSpPr/>
          <p:nvPr/>
        </p:nvSpPr>
        <p:spPr>
          <a:xfrm>
            <a:off x="0" y="6771286"/>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 name="Google Shape;37;p4"/>
          <p:cNvSpPr/>
          <p:nvPr/>
        </p:nvSpPr>
        <p:spPr>
          <a:xfrm>
            <a:off x="0" y="0"/>
            <a:ext cx="12192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8" name="Google Shape;38;p4"/>
          <p:cNvSpPr/>
          <p:nvPr/>
        </p:nvSpPr>
        <p:spPr>
          <a:xfrm rot="5400000">
            <a:off x="-3385643" y="3385642"/>
            <a:ext cx="6858001"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9" name="Google Shape;39;p4"/>
          <p:cNvSpPr/>
          <p:nvPr/>
        </p:nvSpPr>
        <p:spPr>
          <a:xfrm rot="5400000">
            <a:off x="8719643" y="3385643"/>
            <a:ext cx="6858000" cy="867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 name="Google Shape;40;p4"/>
          <p:cNvSpPr/>
          <p:nvPr>
            <p:ph idx="2" type="pic"/>
          </p:nvPr>
        </p:nvSpPr>
        <p:spPr>
          <a:xfrm>
            <a:off x="86714" y="86714"/>
            <a:ext cx="6009285" cy="6684572"/>
          </a:xfrm>
          <a:prstGeom prst="rect">
            <a:avLst/>
          </a:prstGeom>
          <a:solidFill>
            <a:srgbClr val="D8D8D8"/>
          </a:solidFill>
          <a:ln>
            <a:noFill/>
          </a:ln>
        </p:spPr>
      </p:sp>
      <p:sp>
        <p:nvSpPr>
          <p:cNvPr id="41" name="Google Shape;41;p4"/>
          <p:cNvSpPr txBox="1"/>
          <p:nvPr>
            <p:ph type="ctrTitle"/>
          </p:nvPr>
        </p:nvSpPr>
        <p:spPr>
          <a:xfrm>
            <a:off x="6095999" y="86714"/>
            <a:ext cx="6009287" cy="4068402"/>
          </a:xfrm>
          <a:prstGeom prst="rect">
            <a:avLst/>
          </a:prstGeom>
          <a:solidFill>
            <a:schemeClr val="dk1">
              <a:alpha val="80000"/>
            </a:schemeClr>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4200"/>
              <a:buFont typeface="Helvetica Neue"/>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
          <p:cNvSpPr txBox="1"/>
          <p:nvPr>
            <p:ph idx="1" type="subTitle"/>
          </p:nvPr>
        </p:nvSpPr>
        <p:spPr>
          <a:xfrm>
            <a:off x="6095999" y="4152672"/>
            <a:ext cx="6009287" cy="1818422"/>
          </a:xfrm>
          <a:prstGeom prst="rect">
            <a:avLst/>
          </a:prstGeom>
          <a:solidFill>
            <a:srgbClr val="F2F2F2">
              <a:alpha val="80000"/>
            </a:srgbClr>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dk1"/>
              </a:buClr>
              <a:buSzPts val="2100"/>
              <a:buNone/>
              <a:defRPr sz="2100">
                <a:solidFill>
                  <a:schemeClr val="dk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4" name="Google Shape;44;p4"/>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Μεγάλη εικόνα και κείμενο">
  <p:cSld name="Μεγάλη εικόνα και κείμενο">
    <p:bg>
      <p:bgPr>
        <a:solidFill>
          <a:schemeClr val="lt1"/>
        </a:solidFill>
      </p:bgPr>
    </p:bg>
    <p:spTree>
      <p:nvGrpSpPr>
        <p:cNvPr id="45" name="Shape 45"/>
        <p:cNvGrpSpPr/>
        <p:nvPr/>
      </p:nvGrpSpPr>
      <p:grpSpPr>
        <a:xfrm>
          <a:off x="0" y="0"/>
          <a:ext cx="0" cy="0"/>
          <a:chOff x="0" y="0"/>
          <a:chExt cx="0" cy="0"/>
        </a:xfrm>
      </p:grpSpPr>
      <p:sp>
        <p:nvSpPr>
          <p:cNvPr id="46" name="Google Shape;46;p5"/>
          <p:cNvSpPr txBox="1"/>
          <p:nvPr>
            <p:ph type="ctrTitle"/>
          </p:nvPr>
        </p:nvSpPr>
        <p:spPr>
          <a:xfrm>
            <a:off x="84000" y="3517901"/>
            <a:ext cx="6012000" cy="1409700"/>
          </a:xfrm>
          <a:prstGeom prst="rect">
            <a:avLst/>
          </a:prstGeom>
          <a:solidFill>
            <a:schemeClr val="dk1"/>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3800"/>
              <a:buFont typeface="Helvetica Neue"/>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
          <p:cNvSpPr txBox="1"/>
          <p:nvPr>
            <p:ph idx="1" type="subTitle"/>
          </p:nvPr>
        </p:nvSpPr>
        <p:spPr>
          <a:xfrm>
            <a:off x="84000" y="4927600"/>
            <a:ext cx="6012000" cy="1845743"/>
          </a:xfrm>
          <a:prstGeom prst="rect">
            <a:avLst/>
          </a:prstGeom>
          <a:solidFill>
            <a:srgbClr val="262626"/>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 name="Google Shape;48;p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9" name="Google Shape;49;p5"/>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rgbClr val="3F3F3F"/>
              </a:solidFill>
              <a:latin typeface="Helvetica Neue"/>
              <a:ea typeface="Helvetica Neue"/>
              <a:cs typeface="Helvetica Neue"/>
              <a:sym typeface="Helvetica Neue"/>
            </a:endParaRPr>
          </a:p>
        </p:txBody>
      </p:sp>
      <p:sp>
        <p:nvSpPr>
          <p:cNvPr id="50" name="Google Shape;50;p5"/>
          <p:cNvSpPr/>
          <p:nvPr>
            <p:ph idx="2" type="pic"/>
          </p:nvPr>
        </p:nvSpPr>
        <p:spPr>
          <a:xfrm>
            <a:off x="84000" y="86714"/>
            <a:ext cx="6009285" cy="3431187"/>
          </a:xfrm>
          <a:prstGeom prst="rect">
            <a:avLst/>
          </a:prstGeom>
          <a:solidFill>
            <a:srgbClr val="333333"/>
          </a:solidFill>
          <a:ln>
            <a:noFill/>
          </a:ln>
        </p:spPr>
      </p:sp>
      <p:sp>
        <p:nvSpPr>
          <p:cNvPr id="51" name="Google Shape;51;p5"/>
          <p:cNvSpPr txBox="1"/>
          <p:nvPr>
            <p:ph idx="3" type="body"/>
          </p:nvPr>
        </p:nvSpPr>
        <p:spPr>
          <a:xfrm>
            <a:off x="6464300" y="1152000"/>
            <a:ext cx="5307700" cy="4680000"/>
          </a:xfrm>
          <a:prstGeom prst="rect">
            <a:avLst/>
          </a:prstGeom>
          <a:noFill/>
          <a:ln>
            <a:noFill/>
          </a:ln>
        </p:spPr>
        <p:txBody>
          <a:bodyPr anchorCtr="0" anchor="b"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Τίτλος και περιεχόμενο">
  <p:cSld name="Τίτλος και περιεχόμενο">
    <p:spTree>
      <p:nvGrpSpPr>
        <p:cNvPr id="52" name="Shape 52"/>
        <p:cNvGrpSpPr/>
        <p:nvPr/>
      </p:nvGrpSpPr>
      <p:grpSpPr>
        <a:xfrm>
          <a:off x="0" y="0"/>
          <a:ext cx="0" cy="0"/>
          <a:chOff x="0" y="0"/>
          <a:chExt cx="0" cy="0"/>
        </a:xfrm>
      </p:grpSpPr>
      <p:sp>
        <p:nvSpPr>
          <p:cNvPr id="53" name="Google Shape;53;p6"/>
          <p:cNvSpPr txBox="1"/>
          <p:nvPr>
            <p:ph idx="1" type="body"/>
          </p:nvPr>
        </p:nvSpPr>
        <p:spPr>
          <a:xfrm>
            <a:off x="432000" y="1152000"/>
            <a:ext cx="11340000" cy="468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57" name="Google Shape;57;p6"/>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8" name="Google Shape;58;p6"/>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 name="Google Shape;59;p6"/>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0" name="Google Shape;60;p6"/>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1" name="Google Shape;61;p6"/>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2" name="Google Shape;62;p6"/>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3" name="Google Shape;63;p6"/>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4" name="Google Shape;64;p6"/>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5" name="Google Shape;65;p6"/>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6" name="Google Shape;66;p6"/>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7" name="Google Shape;67;p6"/>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 name="Google Shape;68;p6"/>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9" name="Google Shape;69;p6"/>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0" name="Google Shape;70;p6"/>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Δύο περιεχόμενα">
  <p:cSld name="Δύο περιεχόμενα">
    <p:spTree>
      <p:nvGrpSpPr>
        <p:cNvPr id="71" name="Shape 71"/>
        <p:cNvGrpSpPr/>
        <p:nvPr/>
      </p:nvGrpSpPr>
      <p:grpSpPr>
        <a:xfrm>
          <a:off x="0" y="0"/>
          <a:ext cx="0" cy="0"/>
          <a:chOff x="0" y="0"/>
          <a:chExt cx="0" cy="0"/>
        </a:xfrm>
      </p:grpSpPr>
      <p:sp>
        <p:nvSpPr>
          <p:cNvPr id="72" name="Google Shape;72;p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7"/>
          <p:cNvSpPr txBox="1"/>
          <p:nvPr>
            <p:ph idx="1" type="body"/>
          </p:nvPr>
        </p:nvSpPr>
        <p:spPr>
          <a:xfrm>
            <a:off x="432000" y="1152000"/>
            <a:ext cx="5472000" cy="5040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7"/>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76" name="Google Shape;76;p7"/>
          <p:cNvSpPr txBox="1"/>
          <p:nvPr>
            <p:ph idx="2" type="body"/>
          </p:nvPr>
        </p:nvSpPr>
        <p:spPr>
          <a:xfrm>
            <a:off x="6299887" y="1152525"/>
            <a:ext cx="5472113"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στηλών">
  <p:cSld name="3 στηλών">
    <p:spTree>
      <p:nvGrpSpPr>
        <p:cNvPr id="77" name="Shape 77"/>
        <p:cNvGrpSpPr/>
        <p:nvPr/>
      </p:nvGrpSpPr>
      <p:grpSpPr>
        <a:xfrm>
          <a:off x="0" y="0"/>
          <a:ext cx="0" cy="0"/>
          <a:chOff x="0" y="0"/>
          <a:chExt cx="0" cy="0"/>
        </a:xfrm>
      </p:grpSpPr>
      <p:sp>
        <p:nvSpPr>
          <p:cNvPr id="78" name="Google Shape;78;p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8"/>
          <p:cNvSpPr txBox="1"/>
          <p:nvPr>
            <p:ph idx="1" type="body"/>
          </p:nvPr>
        </p:nvSpPr>
        <p:spPr>
          <a:xfrm>
            <a:off x="432000" y="1152000"/>
            <a:ext cx="3600000" cy="503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8"/>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82" name="Google Shape;82;p8"/>
          <p:cNvSpPr txBox="1"/>
          <p:nvPr>
            <p:ph idx="2" type="body"/>
          </p:nvPr>
        </p:nvSpPr>
        <p:spPr>
          <a:xfrm>
            <a:off x="4301550" y="1152000"/>
            <a:ext cx="3600450"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8"/>
          <p:cNvSpPr txBox="1"/>
          <p:nvPr>
            <p:ph idx="3" type="body"/>
          </p:nvPr>
        </p:nvSpPr>
        <p:spPr>
          <a:xfrm>
            <a:off x="8171550" y="1152000"/>
            <a:ext cx="3600450"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στηλών">
  <p:cSld name="5 στηλών">
    <p:spTree>
      <p:nvGrpSpPr>
        <p:cNvPr id="84" name="Shape 84"/>
        <p:cNvGrpSpPr/>
        <p:nvPr/>
      </p:nvGrpSpPr>
      <p:grpSpPr>
        <a:xfrm>
          <a:off x="0" y="0"/>
          <a:ext cx="0" cy="0"/>
          <a:chOff x="0" y="0"/>
          <a:chExt cx="0" cy="0"/>
        </a:xfrm>
      </p:grpSpPr>
      <p:sp>
        <p:nvSpPr>
          <p:cNvPr id="85" name="Google Shape;85;p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9"/>
          <p:cNvSpPr txBox="1"/>
          <p:nvPr>
            <p:ph idx="1" type="body"/>
          </p:nvPr>
        </p:nvSpPr>
        <p:spPr>
          <a:xfrm>
            <a:off x="432000" y="1152000"/>
            <a:ext cx="2160000" cy="503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9"/>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89" name="Google Shape;89;p9"/>
          <p:cNvSpPr txBox="1"/>
          <p:nvPr>
            <p:ph idx="2" type="body"/>
          </p:nvPr>
        </p:nvSpPr>
        <p:spPr>
          <a:xfrm>
            <a:off x="2726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9"/>
          <p:cNvSpPr txBox="1"/>
          <p:nvPr>
            <p:ph idx="3" type="body"/>
          </p:nvPr>
        </p:nvSpPr>
        <p:spPr>
          <a:xfrm>
            <a:off x="5021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9"/>
          <p:cNvSpPr txBox="1"/>
          <p:nvPr>
            <p:ph idx="4" type="body"/>
          </p:nvPr>
        </p:nvSpPr>
        <p:spPr>
          <a:xfrm>
            <a:off x="7316412" y="1148060"/>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9"/>
          <p:cNvSpPr txBox="1"/>
          <p:nvPr>
            <p:ph idx="5" type="body"/>
          </p:nvPr>
        </p:nvSpPr>
        <p:spPr>
          <a:xfrm>
            <a:off x="9611412" y="1152525"/>
            <a:ext cx="2160588" cy="503872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Ψηφιακό προϊόν">
  <p:cSld name="Ψηφιακό προϊόν">
    <p:spTree>
      <p:nvGrpSpPr>
        <p:cNvPr id="93" name="Shape 93"/>
        <p:cNvGrpSpPr/>
        <p:nvPr/>
      </p:nvGrpSpPr>
      <p:grpSpPr>
        <a:xfrm>
          <a:off x="0" y="0"/>
          <a:ext cx="0" cy="0"/>
          <a:chOff x="0" y="0"/>
          <a:chExt cx="0" cy="0"/>
        </a:xfrm>
      </p:grpSpPr>
      <p:sp>
        <p:nvSpPr>
          <p:cNvPr id="94" name="Google Shape;94;p10"/>
          <p:cNvSpPr/>
          <p:nvPr/>
        </p:nvSpPr>
        <p:spPr>
          <a:xfrm rot="-2339177">
            <a:off x="10216425" y="538864"/>
            <a:ext cx="467362" cy="344458"/>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5" name="Google Shape;95;p10"/>
          <p:cNvSpPr/>
          <p:nvPr/>
        </p:nvSpPr>
        <p:spPr>
          <a:xfrm rot="-1222373">
            <a:off x="10678141" y="849218"/>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6" name="Google Shape;96;p10"/>
          <p:cNvSpPr/>
          <p:nvPr/>
        </p:nvSpPr>
        <p:spPr>
          <a:xfrm rot="-2339177">
            <a:off x="10717367" y="620572"/>
            <a:ext cx="250689" cy="18476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7" name="Google Shape;97;p10"/>
          <p:cNvSpPr/>
          <p:nvPr/>
        </p:nvSpPr>
        <p:spPr>
          <a:xfrm rot="-1789612">
            <a:off x="11064926" y="781602"/>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8" name="Google Shape;98;p10"/>
          <p:cNvSpPr/>
          <p:nvPr/>
        </p:nvSpPr>
        <p:spPr>
          <a:xfrm rot="-3322149">
            <a:off x="11152527" y="3820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9" name="Google Shape;99;p10"/>
          <p:cNvSpPr/>
          <p:nvPr/>
        </p:nvSpPr>
        <p:spPr>
          <a:xfrm rot="-838582">
            <a:off x="11545452" y="1030689"/>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0" name="Google Shape;100;p10"/>
          <p:cNvSpPr/>
          <p:nvPr/>
        </p:nvSpPr>
        <p:spPr>
          <a:xfrm rot="-4284707">
            <a:off x="11756248" y="247552"/>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1" name="Google Shape;101;p10"/>
          <p:cNvSpPr/>
          <p:nvPr/>
        </p:nvSpPr>
        <p:spPr>
          <a:xfrm rot="-1517764">
            <a:off x="11448108" y="631127"/>
            <a:ext cx="216995" cy="159931"/>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2" name="Google Shape;102;p10"/>
          <p:cNvSpPr/>
          <p:nvPr/>
        </p:nvSpPr>
        <p:spPr>
          <a:xfrm rot="-1720268">
            <a:off x="11668879" y="824433"/>
            <a:ext cx="216995" cy="159931"/>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3" name="Google Shape;103;p10"/>
          <p:cNvSpPr/>
          <p:nvPr/>
        </p:nvSpPr>
        <p:spPr>
          <a:xfrm rot="328041">
            <a:off x="10094502" y="901548"/>
            <a:ext cx="579699" cy="606799"/>
          </a:xfrm>
          <a:custGeom>
            <a:rect b="b" l="l" r="r" t="t"/>
            <a:pathLst>
              <a:path extrusionOk="0" h="510610" w="487806">
                <a:moveTo>
                  <a:pt x="487806" y="171848"/>
                </a:moveTo>
                <a:lnTo>
                  <a:pt x="308036" y="510610"/>
                </a:lnTo>
                <a:lnTo>
                  <a:pt x="0" y="0"/>
                </a:lnTo>
                <a:lnTo>
                  <a:pt x="487806" y="17184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 name="Google Shape;104;p10"/>
          <p:cNvSpPr/>
          <p:nvPr/>
        </p:nvSpPr>
        <p:spPr>
          <a:xfrm>
            <a:off x="10871770" y="1202556"/>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5" name="Google Shape;105;p10"/>
          <p:cNvSpPr/>
          <p:nvPr/>
        </p:nvSpPr>
        <p:spPr>
          <a:xfrm rot="-838582">
            <a:off x="11512604" y="1484835"/>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6" name="Google Shape;106;p10"/>
          <p:cNvSpPr/>
          <p:nvPr/>
        </p:nvSpPr>
        <p:spPr>
          <a:xfrm rot="1160487">
            <a:off x="10291662" y="1614015"/>
            <a:ext cx="316887" cy="233554"/>
          </a:xfrm>
          <a:custGeom>
            <a:rect b="b" l="l" r="r" t="t"/>
            <a:pathLst>
              <a:path extrusionOk="0" h="510610" w="692798">
                <a:moveTo>
                  <a:pt x="692798" y="224339"/>
                </a:moveTo>
                <a:lnTo>
                  <a:pt x="308036" y="510610"/>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7" name="Google Shape;107;p10"/>
          <p:cNvSpPr/>
          <p:nvPr/>
        </p:nvSpPr>
        <p:spPr>
          <a:xfrm rot="803026">
            <a:off x="11586107" y="2015428"/>
            <a:ext cx="162256" cy="119587"/>
          </a:xfrm>
          <a:custGeom>
            <a:rect b="b" l="l" r="r" t="t"/>
            <a:pathLst>
              <a:path extrusionOk="0" h="510610" w="692798">
                <a:moveTo>
                  <a:pt x="692798" y="224339"/>
                </a:moveTo>
                <a:lnTo>
                  <a:pt x="308036" y="510610"/>
                </a:lnTo>
                <a:lnTo>
                  <a:pt x="64876" y="168539"/>
                </a:lnTo>
                <a:lnTo>
                  <a:pt x="0" y="0"/>
                </a:lnTo>
                <a:lnTo>
                  <a:pt x="692798" y="22433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08" name="Google Shape;108;p10"/>
          <p:cNvGrpSpPr/>
          <p:nvPr/>
        </p:nvGrpSpPr>
        <p:grpSpPr>
          <a:xfrm>
            <a:off x="3383603" y="1013721"/>
            <a:ext cx="7749965" cy="5100743"/>
            <a:chOff x="510812" y="938373"/>
            <a:chExt cx="8073393" cy="5313612"/>
          </a:xfrm>
        </p:grpSpPr>
        <p:sp>
          <p:nvSpPr>
            <p:cNvPr id="109" name="Google Shape;109;p10"/>
            <p:cNvSpPr/>
            <p:nvPr/>
          </p:nvSpPr>
          <p:spPr>
            <a:xfrm>
              <a:off x="877709" y="938373"/>
              <a:ext cx="7339600" cy="5234482"/>
            </a:xfrm>
            <a:prstGeom prst="round2SameRect">
              <a:avLst>
                <a:gd fmla="val 5601" name="adj1"/>
                <a:gd fmla="val 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0" name="Google Shape;110;p10"/>
            <p:cNvSpPr/>
            <p:nvPr/>
          </p:nvSpPr>
          <p:spPr>
            <a:xfrm>
              <a:off x="930758" y="995668"/>
              <a:ext cx="7233502" cy="5177187"/>
            </a:xfrm>
            <a:prstGeom prst="round2SameRect">
              <a:avLst>
                <a:gd fmla="val 4499" name="adj1"/>
                <a:gd fmla="val 0" name="adj2"/>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1" name="Google Shape;111;p10"/>
            <p:cNvSpPr/>
            <p:nvPr/>
          </p:nvSpPr>
          <p:spPr>
            <a:xfrm rot="-5400000">
              <a:off x="2264894" y="295974"/>
              <a:ext cx="4565229" cy="6599909"/>
            </a:xfrm>
            <a:prstGeom prst="roundRect">
              <a:avLst>
                <a:gd fmla="val 1476" name="adj"/>
              </a:avLst>
            </a:prstGeom>
            <a:solidFill>
              <a:schemeClr val="lt1"/>
            </a:solidFill>
            <a:ln cap="flat" cmpd="sng" w="9525">
              <a:solidFill>
                <a:srgbClr val="D2CD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2" name="Google Shape;112;p10"/>
            <p:cNvSpPr/>
            <p:nvPr/>
          </p:nvSpPr>
          <p:spPr>
            <a:xfrm rot="10800000">
              <a:off x="510812" y="5998253"/>
              <a:ext cx="8073393" cy="248975"/>
            </a:xfrm>
            <a:prstGeom prst="round2SameRect">
              <a:avLst>
                <a:gd fmla="val 50000" name="adj1"/>
                <a:gd fmla="val 0" name="adj2"/>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 name="Google Shape;113;p10"/>
            <p:cNvSpPr/>
            <p:nvPr/>
          </p:nvSpPr>
          <p:spPr>
            <a:xfrm>
              <a:off x="3668019" y="6206338"/>
              <a:ext cx="1758981" cy="45647"/>
            </a:xfrm>
            <a:prstGeom prst="round2SameRect">
              <a:avLst>
                <a:gd fmla="val 50000" name="adj1"/>
                <a:gd fmla="val 0" name="adj2"/>
              </a:avLst>
            </a:prstGeom>
            <a:gradFill>
              <a:gsLst>
                <a:gs pos="0">
                  <a:srgbClr val="000000">
                    <a:alpha val="0"/>
                  </a:srgbClr>
                </a:gs>
                <a:gs pos="100000">
                  <a:srgbClr val="000000">
                    <a:alpha val="3098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4" name="Google Shape;114;p10"/>
            <p:cNvSpPr/>
            <p:nvPr/>
          </p:nvSpPr>
          <p:spPr>
            <a:xfrm rot="-5400000">
              <a:off x="4660498" y="1119143"/>
              <a:ext cx="48680" cy="4868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5" name="Google Shape;115;p10"/>
            <p:cNvSpPr/>
            <p:nvPr/>
          </p:nvSpPr>
          <p:spPr>
            <a:xfrm rot="-5400000">
              <a:off x="4505961" y="1106017"/>
              <a:ext cx="83096" cy="83096"/>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6" name="Google Shape;116;p10"/>
            <p:cNvSpPr/>
            <p:nvPr/>
          </p:nvSpPr>
          <p:spPr>
            <a:xfrm rot="-5400000">
              <a:off x="4524686" y="1124741"/>
              <a:ext cx="45647" cy="45647"/>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17" name="Google Shape;117;p10"/>
          <p:cNvSpPr txBox="1"/>
          <p:nvPr>
            <p:ph idx="1" type="body"/>
          </p:nvPr>
        </p:nvSpPr>
        <p:spPr>
          <a:xfrm>
            <a:off x="432000" y="1152000"/>
            <a:ext cx="2951603" cy="219623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rgbClr val="3F3F3F"/>
              </a:buClr>
              <a:buSzPts val="2800"/>
              <a:buNone/>
              <a:defRPr sz="2800">
                <a:solidFill>
                  <a:srgbClr val="3F3F3F"/>
                </a:solidFill>
              </a:defRPr>
            </a:lvl1pPr>
            <a:lvl2pPr indent="-228600" lvl="1" marL="914400" algn="l">
              <a:lnSpc>
                <a:spcPct val="90000"/>
              </a:lnSpc>
              <a:spcBef>
                <a:spcPts val="500"/>
              </a:spcBef>
              <a:spcAft>
                <a:spcPts val="0"/>
              </a:spcAft>
              <a:buClr>
                <a:srgbClr val="3F3F3F"/>
              </a:buClr>
              <a:buSzPts val="2400"/>
              <a:buNone/>
              <a:defRPr sz="2400">
                <a:solidFill>
                  <a:srgbClr val="3F3F3F"/>
                </a:solidFill>
              </a:defRPr>
            </a:lvl2pPr>
            <a:lvl3pPr indent="-228600" lvl="2" marL="1371600" algn="l">
              <a:lnSpc>
                <a:spcPct val="90000"/>
              </a:lnSpc>
              <a:spcBef>
                <a:spcPts val="500"/>
              </a:spcBef>
              <a:spcAft>
                <a:spcPts val="0"/>
              </a:spcAft>
              <a:buClr>
                <a:srgbClr val="3F3F3F"/>
              </a:buClr>
              <a:buSzPts val="2000"/>
              <a:buNone/>
              <a:defRPr sz="2000">
                <a:solidFill>
                  <a:srgbClr val="3F3F3F"/>
                </a:solidFill>
              </a:defRPr>
            </a:lvl3pPr>
            <a:lvl4pPr indent="-228600" lvl="3" marL="1828800" algn="l">
              <a:lnSpc>
                <a:spcPct val="90000"/>
              </a:lnSpc>
              <a:spcBef>
                <a:spcPts val="500"/>
              </a:spcBef>
              <a:spcAft>
                <a:spcPts val="0"/>
              </a:spcAft>
              <a:buClr>
                <a:srgbClr val="3F3F3F"/>
              </a:buClr>
              <a:buSzPts val="2000"/>
              <a:buNone/>
              <a:defRPr sz="2000">
                <a:solidFill>
                  <a:srgbClr val="3F3F3F"/>
                </a:solidFill>
              </a:defRPr>
            </a:lvl4pPr>
            <a:lvl5pPr indent="-228600" lvl="4" marL="2286000" algn="l">
              <a:lnSpc>
                <a:spcPct val="90000"/>
              </a:lnSpc>
              <a:spcBef>
                <a:spcPts val="500"/>
              </a:spcBef>
              <a:spcAft>
                <a:spcPts val="0"/>
              </a:spcAft>
              <a:buClr>
                <a:srgbClr val="3F3F3F"/>
              </a:buClr>
              <a:buSzPts val="2000"/>
              <a:buNone/>
              <a:defRPr sz="20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Helvetica Neue"/>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0"/>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spcBef>
                <a:spcPts val="0"/>
              </a:spcBef>
              <a:buNone/>
              <a:defRPr b="1" i="1" sz="1200">
                <a:solidFill>
                  <a:srgbClr val="3F3F3F"/>
                </a:solidFill>
                <a:latin typeface="Helvetica Neue"/>
                <a:ea typeface="Helvetica Neue"/>
                <a:cs typeface="Helvetica Neue"/>
                <a:sym typeface="Helvetica Neue"/>
              </a:defRPr>
            </a:lvl1pPr>
            <a:lvl2pPr indent="0" lvl="1" marL="0" marR="0" algn="ctr">
              <a:spcBef>
                <a:spcPts val="0"/>
              </a:spcBef>
              <a:buNone/>
              <a:defRPr b="1" i="1" sz="1200">
                <a:solidFill>
                  <a:srgbClr val="3F3F3F"/>
                </a:solidFill>
                <a:latin typeface="Helvetica Neue"/>
                <a:ea typeface="Helvetica Neue"/>
                <a:cs typeface="Helvetica Neue"/>
                <a:sym typeface="Helvetica Neue"/>
              </a:defRPr>
            </a:lvl2pPr>
            <a:lvl3pPr indent="0" lvl="2" marL="0" marR="0" algn="ctr">
              <a:spcBef>
                <a:spcPts val="0"/>
              </a:spcBef>
              <a:buNone/>
              <a:defRPr b="1" i="1" sz="1200">
                <a:solidFill>
                  <a:srgbClr val="3F3F3F"/>
                </a:solidFill>
                <a:latin typeface="Helvetica Neue"/>
                <a:ea typeface="Helvetica Neue"/>
                <a:cs typeface="Helvetica Neue"/>
                <a:sym typeface="Helvetica Neue"/>
              </a:defRPr>
            </a:lvl3pPr>
            <a:lvl4pPr indent="0" lvl="3" marL="0" marR="0" algn="ctr">
              <a:spcBef>
                <a:spcPts val="0"/>
              </a:spcBef>
              <a:buNone/>
              <a:defRPr b="1" i="1" sz="1200">
                <a:solidFill>
                  <a:srgbClr val="3F3F3F"/>
                </a:solidFill>
                <a:latin typeface="Helvetica Neue"/>
                <a:ea typeface="Helvetica Neue"/>
                <a:cs typeface="Helvetica Neue"/>
                <a:sym typeface="Helvetica Neue"/>
              </a:defRPr>
            </a:lvl4pPr>
            <a:lvl5pPr indent="0" lvl="4" marL="0" marR="0" algn="ctr">
              <a:spcBef>
                <a:spcPts val="0"/>
              </a:spcBef>
              <a:buNone/>
              <a:defRPr b="1" i="1" sz="1200">
                <a:solidFill>
                  <a:srgbClr val="3F3F3F"/>
                </a:solidFill>
                <a:latin typeface="Helvetica Neue"/>
                <a:ea typeface="Helvetica Neue"/>
                <a:cs typeface="Helvetica Neue"/>
                <a:sym typeface="Helvetica Neue"/>
              </a:defRPr>
            </a:lvl5pPr>
            <a:lvl6pPr indent="0" lvl="5" marL="0" marR="0" algn="ctr">
              <a:spcBef>
                <a:spcPts val="0"/>
              </a:spcBef>
              <a:buNone/>
              <a:defRPr b="1" i="1" sz="1200">
                <a:solidFill>
                  <a:srgbClr val="3F3F3F"/>
                </a:solidFill>
                <a:latin typeface="Helvetica Neue"/>
                <a:ea typeface="Helvetica Neue"/>
                <a:cs typeface="Helvetica Neue"/>
                <a:sym typeface="Helvetica Neue"/>
              </a:defRPr>
            </a:lvl6pPr>
            <a:lvl7pPr indent="0" lvl="6" marL="0" marR="0" algn="ctr">
              <a:spcBef>
                <a:spcPts val="0"/>
              </a:spcBef>
              <a:buNone/>
              <a:defRPr b="1" i="1" sz="1200">
                <a:solidFill>
                  <a:srgbClr val="3F3F3F"/>
                </a:solidFill>
                <a:latin typeface="Helvetica Neue"/>
                <a:ea typeface="Helvetica Neue"/>
                <a:cs typeface="Helvetica Neue"/>
                <a:sym typeface="Helvetica Neue"/>
              </a:defRPr>
            </a:lvl7pPr>
            <a:lvl8pPr indent="0" lvl="7" marL="0" marR="0" algn="ctr">
              <a:spcBef>
                <a:spcPts val="0"/>
              </a:spcBef>
              <a:buNone/>
              <a:defRPr b="1" i="1" sz="1200">
                <a:solidFill>
                  <a:srgbClr val="3F3F3F"/>
                </a:solidFill>
                <a:latin typeface="Helvetica Neue"/>
                <a:ea typeface="Helvetica Neue"/>
                <a:cs typeface="Helvetica Neue"/>
                <a:sym typeface="Helvetica Neue"/>
              </a:defRPr>
            </a:lvl8pPr>
            <a:lvl9pPr indent="0" lvl="8" marL="0" marR="0" algn="ctr">
              <a:spcBef>
                <a:spcPts val="0"/>
              </a:spcBef>
              <a:buNone/>
              <a:defRPr b="1" i="1" sz="1200">
                <a:solidFill>
                  <a:srgbClr val="3F3F3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21" name="Google Shape;121;p10"/>
          <p:cNvSpPr/>
          <p:nvPr>
            <p:ph idx="2" type="pic"/>
          </p:nvPr>
        </p:nvSpPr>
        <p:spPr>
          <a:xfrm>
            <a:off x="4092796" y="1376357"/>
            <a:ext cx="6333545" cy="4379625"/>
          </a:xfrm>
          <a:prstGeom prst="roundRect">
            <a:avLst>
              <a:gd fmla="val 1356" name="adj"/>
            </a:avLst>
          </a:prstGeom>
          <a:solidFill>
            <a:srgbClr val="F2F2F2"/>
          </a:solidFill>
          <a:ln>
            <a:noFill/>
          </a:ln>
        </p:spPr>
      </p:sp>
      <p:sp>
        <p:nvSpPr>
          <p:cNvPr id="122" name="Google Shape;122;p10"/>
          <p:cNvSpPr txBox="1"/>
          <p:nvPr>
            <p:ph idx="3" type="body"/>
          </p:nvPr>
        </p:nvSpPr>
        <p:spPr>
          <a:xfrm>
            <a:off x="431800" y="3509766"/>
            <a:ext cx="2951163" cy="2322709"/>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1361022">
            <a:off x="11394972" y="6053793"/>
            <a:ext cx="634795" cy="634795"/>
          </a:xfrm>
          <a:prstGeom prst="octagon">
            <a:avLst>
              <a:gd fmla="val 2928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1" name="Google Shape;11;p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2"/>
              </a:buClr>
              <a:buSzPts val="3200"/>
              <a:buFont typeface="Helvetica Neue"/>
              <a:buNone/>
              <a:defRPr b="0" i="0" sz="3200" u="none" cap="none" strike="noStrike">
                <a:solidFill>
                  <a:schemeClr val="dk2"/>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32000" y="1152000"/>
            <a:ext cx="11340000" cy="4680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1000"/>
              </a:spcBef>
              <a:spcAft>
                <a:spcPts val="0"/>
              </a:spcAft>
              <a:buClr>
                <a:srgbClr val="3F3F3F"/>
              </a:buClr>
              <a:buSzPts val="1800"/>
              <a:buFont typeface="Arial"/>
              <a:buChar char="•"/>
              <a:defRPr b="0" i="0" sz="1800" u="none" cap="none" strike="noStrike">
                <a:solidFill>
                  <a:srgbClr val="3F3F3F"/>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Helvetica Neue"/>
                <a:ea typeface="Helvetica Neue"/>
                <a:cs typeface="Helvetica Neue"/>
                <a:sym typeface="Helvetica Neue"/>
              </a:defRPr>
            </a:lvl2pPr>
            <a:lvl3pPr indent="-317500" lvl="2" marL="13716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Helvetica Neue"/>
                <a:ea typeface="Helvetica Neue"/>
                <a:cs typeface="Helvetica Neue"/>
                <a:sym typeface="Helvetica Neue"/>
              </a:defRPr>
            </a:lvl3pPr>
            <a:lvl4pPr indent="-317500" lvl="3" marL="18288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Helvetica Neue"/>
                <a:ea typeface="Helvetica Neue"/>
                <a:cs typeface="Helvetica Neue"/>
                <a:sym typeface="Helvetica Neue"/>
              </a:defRPr>
            </a:lvl4pPr>
            <a:lvl5pPr indent="-317500" lvl="4" marL="22860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3" name="Google Shape;13;p1"/>
          <p:cNvSpPr txBox="1"/>
          <p:nvPr>
            <p:ph idx="11" type="ftr"/>
          </p:nvPr>
        </p:nvSpPr>
        <p:spPr>
          <a:xfrm>
            <a:off x="431999" y="6188628"/>
            <a:ext cx="8784941"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3F3F3F"/>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9pPr>
          </a:lstStyle>
          <a:p/>
        </p:txBody>
      </p:sp>
      <p:sp>
        <p:nvSpPr>
          <p:cNvPr id="14" name="Google Shape;14;p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rtl="0" algn="ctr">
              <a:spcBef>
                <a:spcPts val="0"/>
              </a:spcBef>
              <a:buNone/>
              <a:defRPr b="1" i="1" sz="1200" u="none" cap="none" strike="noStrike">
                <a:solidFill>
                  <a:schemeClr val="dk1"/>
                </a:solidFill>
                <a:latin typeface="Helvetica Neue"/>
                <a:ea typeface="Helvetica Neue"/>
                <a:cs typeface="Helvetica Neue"/>
                <a:sym typeface="Helvetica Neue"/>
              </a:defRPr>
            </a:lvl1pPr>
            <a:lvl2pPr indent="0" lvl="1" marL="0" marR="0" rtl="0" algn="ctr">
              <a:spcBef>
                <a:spcPts val="0"/>
              </a:spcBef>
              <a:buNone/>
              <a:defRPr b="1" i="1" sz="1200" u="none" cap="none" strike="noStrike">
                <a:solidFill>
                  <a:schemeClr val="dk1"/>
                </a:solidFill>
                <a:latin typeface="Helvetica Neue"/>
                <a:ea typeface="Helvetica Neue"/>
                <a:cs typeface="Helvetica Neue"/>
                <a:sym typeface="Helvetica Neue"/>
              </a:defRPr>
            </a:lvl2pPr>
            <a:lvl3pPr indent="0" lvl="2" marL="0" marR="0" rtl="0" algn="ctr">
              <a:spcBef>
                <a:spcPts val="0"/>
              </a:spcBef>
              <a:buNone/>
              <a:defRPr b="1" i="1" sz="1200" u="none" cap="none" strike="noStrike">
                <a:solidFill>
                  <a:schemeClr val="dk1"/>
                </a:solidFill>
                <a:latin typeface="Helvetica Neue"/>
                <a:ea typeface="Helvetica Neue"/>
                <a:cs typeface="Helvetica Neue"/>
                <a:sym typeface="Helvetica Neue"/>
              </a:defRPr>
            </a:lvl3pPr>
            <a:lvl4pPr indent="0" lvl="3" marL="0" marR="0" rtl="0" algn="ctr">
              <a:spcBef>
                <a:spcPts val="0"/>
              </a:spcBef>
              <a:buNone/>
              <a:defRPr b="1" i="1" sz="1200" u="none" cap="none" strike="noStrike">
                <a:solidFill>
                  <a:schemeClr val="dk1"/>
                </a:solidFill>
                <a:latin typeface="Helvetica Neue"/>
                <a:ea typeface="Helvetica Neue"/>
                <a:cs typeface="Helvetica Neue"/>
                <a:sym typeface="Helvetica Neue"/>
              </a:defRPr>
            </a:lvl4pPr>
            <a:lvl5pPr indent="0" lvl="4" marL="0" marR="0" rtl="0" algn="ctr">
              <a:spcBef>
                <a:spcPts val="0"/>
              </a:spcBef>
              <a:buNone/>
              <a:defRPr b="1" i="1" sz="1200" u="none" cap="none" strike="noStrike">
                <a:solidFill>
                  <a:schemeClr val="dk1"/>
                </a:solidFill>
                <a:latin typeface="Helvetica Neue"/>
                <a:ea typeface="Helvetica Neue"/>
                <a:cs typeface="Helvetica Neue"/>
                <a:sym typeface="Helvetica Neue"/>
              </a:defRPr>
            </a:lvl5pPr>
            <a:lvl6pPr indent="0" lvl="5" marL="0" marR="0" rtl="0" algn="ctr">
              <a:spcBef>
                <a:spcPts val="0"/>
              </a:spcBef>
              <a:buNone/>
              <a:defRPr b="1" i="1" sz="1200" u="none" cap="none" strike="noStrike">
                <a:solidFill>
                  <a:schemeClr val="dk1"/>
                </a:solidFill>
                <a:latin typeface="Helvetica Neue"/>
                <a:ea typeface="Helvetica Neue"/>
                <a:cs typeface="Helvetica Neue"/>
                <a:sym typeface="Helvetica Neue"/>
              </a:defRPr>
            </a:lvl6pPr>
            <a:lvl7pPr indent="0" lvl="6" marL="0" marR="0" rtl="0" algn="ctr">
              <a:spcBef>
                <a:spcPts val="0"/>
              </a:spcBef>
              <a:buNone/>
              <a:defRPr b="1" i="1" sz="1200" u="none" cap="none" strike="noStrike">
                <a:solidFill>
                  <a:schemeClr val="dk1"/>
                </a:solidFill>
                <a:latin typeface="Helvetica Neue"/>
                <a:ea typeface="Helvetica Neue"/>
                <a:cs typeface="Helvetica Neue"/>
                <a:sym typeface="Helvetica Neue"/>
              </a:defRPr>
            </a:lvl7pPr>
            <a:lvl8pPr indent="0" lvl="7" marL="0" marR="0" rtl="0" algn="ctr">
              <a:spcBef>
                <a:spcPts val="0"/>
              </a:spcBef>
              <a:buNone/>
              <a:defRPr b="1" i="1" sz="1200" u="none" cap="none" strike="noStrike">
                <a:solidFill>
                  <a:schemeClr val="dk1"/>
                </a:solidFill>
                <a:latin typeface="Helvetica Neue"/>
                <a:ea typeface="Helvetica Neue"/>
                <a:cs typeface="Helvetica Neue"/>
                <a:sym typeface="Helvetica Neue"/>
              </a:defRPr>
            </a:lvl8pPr>
            <a:lvl9pPr indent="0" lvl="8" marL="0" marR="0" rtl="0" algn="ctr">
              <a:spcBef>
                <a:spcPts val="0"/>
              </a:spcBef>
              <a:buNone/>
              <a:defRPr b="1" i="1" sz="12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p1"/>
          <p:cNvSpPr/>
          <p:nvPr/>
        </p:nvSpPr>
        <p:spPr>
          <a:xfrm>
            <a:off x="11533871" y="6185902"/>
            <a:ext cx="73515" cy="73515"/>
          </a:xfrm>
          <a:prstGeom prst="ellipse">
            <a:avLst/>
          </a:prstGeom>
          <a:solidFill>
            <a:srgbClr val="C1DF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Helvetica Neue"/>
              <a:ea typeface="Helvetica Neue"/>
              <a:cs typeface="Helvetica Neue"/>
              <a:sym typeface="Helvetica Neue"/>
            </a:endParaRPr>
          </a:p>
        </p:txBody>
      </p:sp>
      <p:sp>
        <p:nvSpPr>
          <p:cNvPr id="16" name="Google Shape;16;p1"/>
          <p:cNvSpPr/>
          <p:nvPr/>
        </p:nvSpPr>
        <p:spPr>
          <a:xfrm>
            <a:off x="11892084" y="6561525"/>
            <a:ext cx="100439" cy="100439"/>
          </a:xfrm>
          <a:prstGeom prst="ellipse">
            <a:avLst/>
          </a:prstGeom>
          <a:solidFill>
            <a:srgbClr val="749A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7" name="Google Shape;17;p1"/>
          <p:cNvSpPr txBox="1"/>
          <p:nvPr/>
        </p:nvSpPr>
        <p:spPr>
          <a:xfrm>
            <a:off x="8734570" y="6278857"/>
            <a:ext cx="2510557" cy="184666"/>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1200" u="none" cap="none" strike="noStrike">
                <a:solidFill>
                  <a:schemeClr val="dk2"/>
                </a:solidFill>
                <a:latin typeface="Helvetica Neue"/>
                <a:ea typeface="Helvetica Neue"/>
                <a:cs typeface="Helvetica Neue"/>
                <a:sym typeface="Helvetica Neue"/>
              </a:rPr>
              <a:t>Το λογότυπο ή το όνομά σας εδώ</a:t>
            </a:r>
            <a:endParaRPr/>
          </a:p>
        </p:txBody>
      </p:sp>
      <p:sp>
        <p:nvSpPr>
          <p:cNvPr id="18" name="Google Shape;18;p1"/>
          <p:cNvSpPr/>
          <p:nvPr/>
        </p:nvSpPr>
        <p:spPr>
          <a:xfrm>
            <a:off x="11342875" y="5990144"/>
            <a:ext cx="260512" cy="26051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Helvetica Neue"/>
              <a:ea typeface="Helvetica Neue"/>
              <a:cs typeface="Helvetica Neue"/>
              <a:sym typeface="Helvetica Neue"/>
            </a:endParaRPr>
          </a:p>
        </p:txBody>
      </p:sp>
      <p:sp>
        <p:nvSpPr>
          <p:cNvPr id="19" name="Google Shape;19;p1"/>
          <p:cNvSpPr/>
          <p:nvPr/>
        </p:nvSpPr>
        <p:spPr>
          <a:xfrm>
            <a:off x="0" y="6771286"/>
            <a:ext cx="12192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0" name="Google Shape;20;p1"/>
          <p:cNvSpPr/>
          <p:nvPr/>
        </p:nvSpPr>
        <p:spPr>
          <a:xfrm>
            <a:off x="0" y="0"/>
            <a:ext cx="12192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1" name="Google Shape;21;p1"/>
          <p:cNvSpPr/>
          <p:nvPr/>
        </p:nvSpPr>
        <p:spPr>
          <a:xfrm rot="5400000">
            <a:off x="-3385643" y="3385642"/>
            <a:ext cx="6858001"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2" name="Google Shape;22;p1"/>
          <p:cNvSpPr/>
          <p:nvPr/>
        </p:nvSpPr>
        <p:spPr>
          <a:xfrm rot="5400000">
            <a:off x="8719643" y="3385643"/>
            <a:ext cx="6858000" cy="8671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hyperlink" Target="https://paperswithcode.com/task/classification/codeless" TargetMode="External"/><Relationship Id="rId5"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69.png"/><Relationship Id="rId8"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Κοντινό πλάνο δέντρου&#10;&#10;Περιγραφή που δημιουργήθηκε με υψηλή αξιοπιστία" id="258" name="Google Shape;258;p20"/>
          <p:cNvPicPr preferRelativeResize="0"/>
          <p:nvPr>
            <p:ph idx="2" type="pic"/>
          </p:nvPr>
        </p:nvPicPr>
        <p:blipFill rotWithShape="1">
          <a:blip r:embed="rId3">
            <a:alphaModFix/>
          </a:blip>
          <a:srcRect b="0" l="0" r="0" t="0"/>
          <a:stretch/>
        </p:blipFill>
        <p:spPr>
          <a:xfrm>
            <a:off x="86715" y="-53453"/>
            <a:ext cx="12018572" cy="6684572"/>
          </a:xfrm>
          <a:prstGeom prst="rect">
            <a:avLst/>
          </a:prstGeom>
          <a:solidFill>
            <a:srgbClr val="D8D8D8"/>
          </a:solidFill>
          <a:ln>
            <a:noFill/>
          </a:ln>
        </p:spPr>
      </p:pic>
      <p:sp>
        <p:nvSpPr>
          <p:cNvPr id="259" name="Google Shape;259;p20"/>
          <p:cNvSpPr txBox="1"/>
          <p:nvPr>
            <p:ph type="ctrTitle"/>
          </p:nvPr>
        </p:nvSpPr>
        <p:spPr>
          <a:xfrm>
            <a:off x="86725" y="1382585"/>
            <a:ext cx="6840000" cy="1851600"/>
          </a:xfrm>
          <a:prstGeom prst="rect">
            <a:avLst/>
          </a:prstGeom>
          <a:solidFill>
            <a:schemeClr val="dk1">
              <a:alpha val="80000"/>
            </a:schemeClr>
          </a:solidFill>
          <a:ln>
            <a:noFill/>
          </a:ln>
        </p:spPr>
        <p:txBody>
          <a:bodyPr anchorCtr="0" anchor="b" bIns="144000" lIns="432000" spcFirstLastPara="1" rIns="432000" wrap="square" tIns="0">
            <a:noAutofit/>
          </a:bodyPr>
          <a:lstStyle/>
          <a:p>
            <a:pPr indent="0" lvl="0" marL="0" rtl="0" algn="l">
              <a:lnSpc>
                <a:spcPct val="90000"/>
              </a:lnSpc>
              <a:spcBef>
                <a:spcPts val="0"/>
              </a:spcBef>
              <a:spcAft>
                <a:spcPts val="0"/>
              </a:spcAft>
              <a:buClr>
                <a:schemeClr val="lt1"/>
              </a:buClr>
              <a:buSzPts val="4200"/>
              <a:buFont typeface="Helvetica Neue"/>
              <a:buNone/>
            </a:pPr>
            <a:r>
              <a:rPr b="1" lang="en-US"/>
              <a:t>Introduction to ML</a:t>
            </a:r>
            <a:endParaRPr>
              <a:latin typeface="Helvetica Neue"/>
              <a:ea typeface="Helvetica Neue"/>
              <a:cs typeface="Helvetica Neue"/>
              <a:sym typeface="Helvetica Neue"/>
            </a:endParaRPr>
          </a:p>
        </p:txBody>
      </p:sp>
      <p:sp>
        <p:nvSpPr>
          <p:cNvPr id="260" name="Google Shape;260;p20"/>
          <p:cNvSpPr txBox="1"/>
          <p:nvPr>
            <p:ph idx="1" type="subTitle"/>
          </p:nvPr>
        </p:nvSpPr>
        <p:spPr>
          <a:xfrm>
            <a:off x="86725" y="3137446"/>
            <a:ext cx="6840000" cy="1370400"/>
          </a:xfrm>
          <a:prstGeom prst="rect">
            <a:avLst/>
          </a:prstGeom>
          <a:solidFill>
            <a:schemeClr val="dk1">
              <a:alpha val="89800"/>
            </a:schemeClr>
          </a:solidFill>
          <a:ln>
            <a:noFill/>
          </a:ln>
        </p:spPr>
        <p:txBody>
          <a:bodyPr anchorCtr="0" anchor="t" bIns="0" lIns="432000" spcFirstLastPara="1" rIns="0" wrap="square" tIns="144000">
            <a:noAutofit/>
          </a:bodyPr>
          <a:lstStyle/>
          <a:p>
            <a:pPr indent="0" lvl="0" marL="0" rtl="0" algn="l">
              <a:lnSpc>
                <a:spcPct val="90000"/>
              </a:lnSpc>
              <a:spcBef>
                <a:spcPts val="0"/>
              </a:spcBef>
              <a:spcAft>
                <a:spcPts val="0"/>
              </a:spcAft>
              <a:buClr>
                <a:schemeClr val="lt1"/>
              </a:buClr>
              <a:buSzPts val="2100"/>
              <a:buNone/>
            </a:pPr>
            <a:r>
              <a:rPr lang="en-US"/>
              <a:t>Alkis Koukos, Vassilis Sitokonstantinou, Thanassis Drivas </a:t>
            </a:r>
            <a:endParaRPr/>
          </a:p>
          <a:p>
            <a:pPr indent="0" lvl="0" marL="0" rtl="0" algn="l">
              <a:lnSpc>
                <a:spcPct val="90000"/>
              </a:lnSpc>
              <a:spcBef>
                <a:spcPts val="0"/>
              </a:spcBef>
              <a:spcAft>
                <a:spcPts val="0"/>
              </a:spcAft>
              <a:buClr>
                <a:schemeClr val="lt1"/>
              </a:buClr>
              <a:buSzPts val="2100"/>
              <a:buNone/>
            </a:pPr>
            <a:r>
              <a:rPr lang="en-US"/>
              <a:t>Beyond Center of Excellence, IAASARS, NOA</a:t>
            </a:r>
            <a:endParaRPr/>
          </a:p>
          <a:p>
            <a:pPr indent="0" lvl="0" marL="0" rtl="0" algn="l">
              <a:lnSpc>
                <a:spcPct val="90000"/>
              </a:lnSpc>
              <a:spcBef>
                <a:spcPts val="0"/>
              </a:spcBef>
              <a:spcAft>
                <a:spcPts val="0"/>
              </a:spcAft>
              <a:buClr>
                <a:schemeClr val="lt1"/>
              </a:buClr>
              <a:buSzPts val="2100"/>
              <a:buNone/>
            </a:pPr>
            <a:r>
              <a:t/>
            </a:r>
            <a:endParaRPr/>
          </a:p>
        </p:txBody>
      </p:sp>
      <p:sp>
        <p:nvSpPr>
          <p:cNvPr id="261" name="Google Shape;261;p20" title="γεωμετρικό σχήμα"/>
          <p:cNvSpPr/>
          <p:nvPr/>
        </p:nvSpPr>
        <p:spPr>
          <a:xfrm rot="4308689">
            <a:off x="5269765" y="1275138"/>
            <a:ext cx="1980696" cy="2066510"/>
          </a:xfrm>
          <a:custGeom>
            <a:rect b="b" l="l" r="r" t="t"/>
            <a:pathLst>
              <a:path extrusionOk="0" h="2066510" w="1980696">
                <a:moveTo>
                  <a:pt x="0" y="2066510"/>
                </a:moveTo>
                <a:lnTo>
                  <a:pt x="1138078" y="0"/>
                </a:lnTo>
                <a:lnTo>
                  <a:pt x="1980696" y="1530016"/>
                </a:lnTo>
                <a:lnTo>
                  <a:pt x="1459417" y="2066510"/>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62" name="Google Shape;262;p20"/>
          <p:cNvSpPr txBox="1"/>
          <p:nvPr/>
        </p:nvSpPr>
        <p:spPr>
          <a:xfrm>
            <a:off x="86715" y="4507783"/>
            <a:ext cx="6840000" cy="936000"/>
          </a:xfrm>
          <a:prstGeom prst="rect">
            <a:avLst/>
          </a:prstGeom>
          <a:solidFill>
            <a:schemeClr val="lt1"/>
          </a:solidFill>
          <a:ln>
            <a:noFill/>
          </a:ln>
        </p:spPr>
        <p:txBody>
          <a:bodyPr anchorCtr="0" anchor="t" bIns="0" lIns="432000" spcFirstLastPara="1" rIns="0" wrap="square" tIns="144000">
            <a:noAutofit/>
          </a:bodyPr>
          <a:lstStyle/>
          <a:p>
            <a:pPr indent="0" lvl="0" marL="0" marR="0" rtl="0" algn="l">
              <a:lnSpc>
                <a:spcPct val="90000"/>
              </a:lnSpc>
              <a:spcBef>
                <a:spcPts val="0"/>
              </a:spcBef>
              <a:spcAft>
                <a:spcPts val="0"/>
              </a:spcAft>
              <a:buClr>
                <a:schemeClr val="lt1"/>
              </a:buClr>
              <a:buSzPts val="2100"/>
              <a:buFont typeface="Arial"/>
              <a:buNone/>
            </a:pPr>
            <a:r>
              <a:t/>
            </a:r>
            <a:endParaRPr b="0" i="0" sz="2100" u="none" cap="none" strike="noStrike">
              <a:solidFill>
                <a:schemeClr val="lt1"/>
              </a:solidFill>
              <a:latin typeface="Helvetica Neue"/>
              <a:ea typeface="Helvetica Neue"/>
              <a:cs typeface="Helvetica Neue"/>
              <a:sym typeface="Helvetica Neue"/>
            </a:endParaRPr>
          </a:p>
        </p:txBody>
      </p:sp>
      <p:pic>
        <p:nvPicPr>
          <p:cNvPr id="263" name="Google Shape;263;p20"/>
          <p:cNvPicPr preferRelativeResize="0"/>
          <p:nvPr/>
        </p:nvPicPr>
        <p:blipFill rotWithShape="1">
          <a:blip r:embed="rId4">
            <a:alphaModFix/>
          </a:blip>
          <a:srcRect b="0" l="0" r="0" t="0"/>
          <a:stretch/>
        </p:blipFill>
        <p:spPr>
          <a:xfrm>
            <a:off x="5955235" y="4619206"/>
            <a:ext cx="923572" cy="724370"/>
          </a:xfrm>
          <a:prstGeom prst="rect">
            <a:avLst/>
          </a:prstGeom>
          <a:noFill/>
          <a:ln>
            <a:noFill/>
          </a:ln>
        </p:spPr>
      </p:pic>
      <p:pic>
        <p:nvPicPr>
          <p:cNvPr id="264" name="Google Shape;264;p20"/>
          <p:cNvPicPr preferRelativeResize="0"/>
          <p:nvPr/>
        </p:nvPicPr>
        <p:blipFill rotWithShape="1">
          <a:blip r:embed="rId5">
            <a:alphaModFix/>
          </a:blip>
          <a:srcRect b="0" l="0" r="0" t="0"/>
          <a:stretch/>
        </p:blipFill>
        <p:spPr>
          <a:xfrm>
            <a:off x="5121807" y="4619206"/>
            <a:ext cx="830556" cy="7812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58" name="Google Shape;358;p2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(2)</a:t>
            </a:r>
            <a:endParaRPr/>
          </a:p>
        </p:txBody>
      </p:sp>
      <p:sp>
        <p:nvSpPr>
          <p:cNvPr id="359" name="Google Shape;359;p29"/>
          <p:cNvSpPr txBox="1"/>
          <p:nvPr/>
        </p:nvSpPr>
        <p:spPr>
          <a:xfrm>
            <a:off x="438000" y="1316509"/>
            <a:ext cx="5664000" cy="60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Dataset Normalization</a:t>
            </a:r>
            <a:endParaRPr/>
          </a:p>
        </p:txBody>
      </p:sp>
      <p:sp>
        <p:nvSpPr>
          <p:cNvPr id="360" name="Google Shape;360;p29"/>
          <p:cNvSpPr txBox="1"/>
          <p:nvPr/>
        </p:nvSpPr>
        <p:spPr>
          <a:xfrm>
            <a:off x="1441199" y="2415582"/>
            <a:ext cx="23090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292929"/>
                </a:solidFill>
                <a:latin typeface="Helvetica Neue"/>
                <a:ea typeface="Helvetica Neue"/>
                <a:cs typeface="Helvetica Neue"/>
                <a:sym typeface="Helvetica Neue"/>
              </a:rPr>
              <a:t>Min – Max Scaling</a:t>
            </a:r>
            <a:endParaRPr b="1" sz="1800">
              <a:solidFill>
                <a:schemeClr val="dk1"/>
              </a:solidFill>
              <a:latin typeface="Helvetica Neue"/>
              <a:ea typeface="Helvetica Neue"/>
              <a:cs typeface="Helvetica Neue"/>
              <a:sym typeface="Helvetica Neue"/>
            </a:endParaRPr>
          </a:p>
        </p:txBody>
      </p:sp>
      <p:sp>
        <p:nvSpPr>
          <p:cNvPr id="361" name="Google Shape;361;p29"/>
          <p:cNvSpPr txBox="1"/>
          <p:nvPr/>
        </p:nvSpPr>
        <p:spPr>
          <a:xfrm>
            <a:off x="7287166" y="2398368"/>
            <a:ext cx="23090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292929"/>
                </a:solidFill>
                <a:latin typeface="Helvetica Neue"/>
                <a:ea typeface="Helvetica Neue"/>
                <a:cs typeface="Helvetica Neue"/>
                <a:sym typeface="Helvetica Neue"/>
              </a:rPr>
              <a:t>Standard Scaling</a:t>
            </a:r>
            <a:endParaRPr b="1" sz="1800">
              <a:solidFill>
                <a:schemeClr val="dk1"/>
              </a:solidFill>
              <a:latin typeface="Helvetica Neue"/>
              <a:ea typeface="Helvetica Neue"/>
              <a:cs typeface="Helvetica Neue"/>
              <a:sym typeface="Helvetica Neue"/>
            </a:endParaRPr>
          </a:p>
        </p:txBody>
      </p:sp>
      <p:sp>
        <p:nvSpPr>
          <p:cNvPr id="362" name="Google Shape;362;p29"/>
          <p:cNvSpPr txBox="1"/>
          <p:nvPr/>
        </p:nvSpPr>
        <p:spPr>
          <a:xfrm>
            <a:off x="1106676" y="3152441"/>
            <a:ext cx="2978136" cy="87015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Helvetica Neue"/>
                <a:ea typeface="Helvetica Neue"/>
                <a:cs typeface="Helvetica Neue"/>
                <a:sym typeface="Helvetica Neue"/>
              </a:rPr>
              <a:t> </a:t>
            </a:r>
            <a:endParaRPr/>
          </a:p>
        </p:txBody>
      </p:sp>
      <p:sp>
        <p:nvSpPr>
          <p:cNvPr id="363" name="Google Shape;363;p29"/>
          <p:cNvSpPr txBox="1"/>
          <p:nvPr/>
        </p:nvSpPr>
        <p:spPr>
          <a:xfrm>
            <a:off x="6765903" y="3186043"/>
            <a:ext cx="2978136" cy="87015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Helvetica Neue"/>
                <a:ea typeface="Helvetica Neue"/>
                <a:cs typeface="Helvetica Neue"/>
                <a:sym typeface="Helvetica Neue"/>
              </a:rPr>
              <a:t> </a:t>
            </a:r>
            <a:endParaRPr/>
          </a:p>
        </p:txBody>
      </p:sp>
      <p:pic>
        <p:nvPicPr>
          <p:cNvPr descr="Posts about Min-Max Scaling | Step-by-step Data Science" id="364" name="Google Shape;364;p29"/>
          <p:cNvPicPr preferRelativeResize="0"/>
          <p:nvPr/>
        </p:nvPicPr>
        <p:blipFill rotWithShape="1">
          <a:blip r:embed="rId5">
            <a:alphaModFix/>
          </a:blip>
          <a:srcRect b="0" l="0" r="0" t="0"/>
          <a:stretch/>
        </p:blipFill>
        <p:spPr>
          <a:xfrm>
            <a:off x="600363" y="4090435"/>
            <a:ext cx="9919856" cy="24967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71" name="Google Shape;371;p3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(3)</a:t>
            </a:r>
            <a:endParaRPr/>
          </a:p>
        </p:txBody>
      </p:sp>
      <p:sp>
        <p:nvSpPr>
          <p:cNvPr id="372" name="Google Shape;372;p30"/>
          <p:cNvSpPr txBox="1"/>
          <p:nvPr/>
        </p:nvSpPr>
        <p:spPr>
          <a:xfrm>
            <a:off x="438000" y="1316508"/>
            <a:ext cx="3460232"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400">
                <a:solidFill>
                  <a:srgbClr val="3F3F3F"/>
                </a:solidFill>
                <a:latin typeface="Helvetica Neue"/>
                <a:ea typeface="Helvetica Neue"/>
                <a:cs typeface="Helvetica Neue"/>
                <a:sym typeface="Helvetica Neue"/>
              </a:rPr>
              <a:t>Classification</a:t>
            </a:r>
            <a:endParaRPr b="1" sz="2800">
              <a:solidFill>
                <a:srgbClr val="3F3F3F"/>
              </a:solidFill>
              <a:latin typeface="Helvetica Neue"/>
              <a:ea typeface="Helvetica Neue"/>
              <a:cs typeface="Helvetica Neue"/>
              <a:sym typeface="Helvetica Neue"/>
            </a:endParaRPr>
          </a:p>
        </p:txBody>
      </p:sp>
      <p:sp>
        <p:nvSpPr>
          <p:cNvPr id="373" name="Google Shape;373;p30"/>
          <p:cNvSpPr/>
          <p:nvPr/>
        </p:nvSpPr>
        <p:spPr>
          <a:xfrm>
            <a:off x="812492" y="2037432"/>
            <a:ext cx="804322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Binary Classification                                    Multi-class Classification</a:t>
            </a:r>
            <a:endParaRPr/>
          </a:p>
        </p:txBody>
      </p:sp>
      <p:pic>
        <p:nvPicPr>
          <p:cNvPr id="374" name="Google Shape;374;p30"/>
          <p:cNvPicPr preferRelativeResize="0"/>
          <p:nvPr/>
        </p:nvPicPr>
        <p:blipFill rotWithShape="1">
          <a:blip r:embed="rId3">
            <a:alphaModFix/>
          </a:blip>
          <a:srcRect b="0" l="0" r="0" t="0"/>
          <a:stretch/>
        </p:blipFill>
        <p:spPr>
          <a:xfrm>
            <a:off x="671353" y="2499097"/>
            <a:ext cx="4031966" cy="3563386"/>
          </a:xfrm>
          <a:prstGeom prst="rect">
            <a:avLst/>
          </a:prstGeom>
          <a:noFill/>
          <a:ln>
            <a:noFill/>
          </a:ln>
        </p:spPr>
      </p:pic>
      <p:sp>
        <p:nvSpPr>
          <p:cNvPr id="375" name="Google Shape;375;p30"/>
          <p:cNvSpPr/>
          <p:nvPr/>
        </p:nvSpPr>
        <p:spPr>
          <a:xfrm>
            <a:off x="671348" y="6062483"/>
            <a:ext cx="8100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dk1"/>
                </a:solidFill>
                <a:latin typeface="Helvetica Neue"/>
                <a:ea typeface="Helvetica Neue"/>
                <a:cs typeface="Helvetica Neue"/>
                <a:sym typeface="Helvetica Neue"/>
              </a:rPr>
              <a:t>Source: </a:t>
            </a:r>
            <a:r>
              <a:rPr lang="en-US" u="sng">
                <a:solidFill>
                  <a:schemeClr val="hlink"/>
                </a:solidFill>
                <a:latin typeface="Helvetica Neue"/>
                <a:ea typeface="Helvetica Neue"/>
                <a:cs typeface="Helvetica Neue"/>
                <a:sym typeface="Helvetica Neue"/>
                <a:hlinkClick r:id="rId4"/>
              </a:rPr>
              <a:t>https://paperswithcode.com/task/classification/codeless</a:t>
            </a:r>
            <a:endParaRPr>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a:solidFill>
                  <a:schemeClr val="dk1"/>
                </a:solidFill>
                <a:latin typeface="Helvetica Neue"/>
                <a:ea typeface="Helvetica Neue"/>
                <a:cs typeface="Helvetica Neue"/>
                <a:sym typeface="Helvetica Neue"/>
              </a:rPr>
              <a:t> https://towardsdatascience.com/multi-class-classification-one-vs-all-one-vs-one-94daed32a87b</a:t>
            </a:r>
            <a:endParaRPr sz="1200"/>
          </a:p>
        </p:txBody>
      </p:sp>
      <p:pic>
        <p:nvPicPr>
          <p:cNvPr id="376" name="Google Shape;376;p30"/>
          <p:cNvPicPr preferRelativeResize="0"/>
          <p:nvPr/>
        </p:nvPicPr>
        <p:blipFill rotWithShape="1">
          <a:blip r:embed="rId5">
            <a:alphaModFix/>
          </a:blip>
          <a:srcRect b="0" l="0" r="0" t="0"/>
          <a:stretch/>
        </p:blipFill>
        <p:spPr>
          <a:xfrm>
            <a:off x="5344519" y="2406132"/>
            <a:ext cx="5820786" cy="3656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83" name="Google Shape;383;p3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(4)</a:t>
            </a:r>
            <a:endParaRPr/>
          </a:p>
        </p:txBody>
      </p:sp>
      <p:sp>
        <p:nvSpPr>
          <p:cNvPr id="384" name="Google Shape;384;p31"/>
          <p:cNvSpPr txBox="1"/>
          <p:nvPr/>
        </p:nvSpPr>
        <p:spPr>
          <a:xfrm>
            <a:off x="438000" y="1316508"/>
            <a:ext cx="3460232"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400">
                <a:solidFill>
                  <a:srgbClr val="3F3F3F"/>
                </a:solidFill>
                <a:latin typeface="Helvetica Neue"/>
                <a:ea typeface="Helvetica Neue"/>
                <a:cs typeface="Helvetica Neue"/>
                <a:sym typeface="Helvetica Neue"/>
              </a:rPr>
              <a:t>Apply the model</a:t>
            </a:r>
            <a:endParaRPr b="1" sz="2800">
              <a:solidFill>
                <a:srgbClr val="3F3F3F"/>
              </a:solidFill>
              <a:latin typeface="Helvetica Neue"/>
              <a:ea typeface="Helvetica Neue"/>
              <a:cs typeface="Helvetica Neue"/>
              <a:sym typeface="Helvetica Neue"/>
            </a:endParaRPr>
          </a:p>
        </p:txBody>
      </p:sp>
      <p:pic>
        <p:nvPicPr>
          <p:cNvPr descr="Classifying data using Support Vector Machines(SVMs) in R - GeeksforGeeks" id="385" name="Google Shape;385;p31"/>
          <p:cNvPicPr preferRelativeResize="0"/>
          <p:nvPr/>
        </p:nvPicPr>
        <p:blipFill rotWithShape="1">
          <a:blip r:embed="rId3">
            <a:alphaModFix/>
          </a:blip>
          <a:srcRect b="1802" l="0" r="0" t="3487"/>
          <a:stretch/>
        </p:blipFill>
        <p:spPr>
          <a:xfrm>
            <a:off x="2614836" y="1614463"/>
            <a:ext cx="7247765" cy="47567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92" name="Google Shape;392;p3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(5)</a:t>
            </a:r>
            <a:endParaRPr/>
          </a:p>
        </p:txBody>
      </p:sp>
      <p:sp>
        <p:nvSpPr>
          <p:cNvPr id="393" name="Google Shape;393;p32"/>
          <p:cNvSpPr txBox="1"/>
          <p:nvPr/>
        </p:nvSpPr>
        <p:spPr>
          <a:xfrm>
            <a:off x="437999" y="1316508"/>
            <a:ext cx="8153909"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Remote Sensing Example: </a:t>
            </a:r>
            <a:r>
              <a:rPr b="1" lang="en-US" sz="2400">
                <a:solidFill>
                  <a:srgbClr val="3F3F3F"/>
                </a:solidFill>
                <a:latin typeface="Helvetica Neue"/>
                <a:ea typeface="Helvetica Neue"/>
                <a:cs typeface="Helvetica Neue"/>
                <a:sym typeface="Helvetica Neue"/>
              </a:rPr>
              <a:t>Crop Classification</a:t>
            </a:r>
            <a:endParaRPr/>
          </a:p>
        </p:txBody>
      </p:sp>
      <p:pic>
        <p:nvPicPr>
          <p:cNvPr id="394" name="Google Shape;394;p32"/>
          <p:cNvPicPr preferRelativeResize="0"/>
          <p:nvPr/>
        </p:nvPicPr>
        <p:blipFill rotWithShape="1">
          <a:blip r:embed="rId3">
            <a:alphaModFix/>
          </a:blip>
          <a:srcRect b="0" l="0" r="0" t="0"/>
          <a:stretch/>
        </p:blipFill>
        <p:spPr>
          <a:xfrm>
            <a:off x="432000" y="1812757"/>
            <a:ext cx="10797474" cy="4617062"/>
          </a:xfrm>
          <a:prstGeom prst="rect">
            <a:avLst/>
          </a:prstGeom>
          <a:noFill/>
          <a:ln>
            <a:noFill/>
          </a:ln>
        </p:spPr>
      </p:pic>
      <p:sp>
        <p:nvSpPr>
          <p:cNvPr id="395" name="Google Shape;395;p32"/>
          <p:cNvSpPr/>
          <p:nvPr/>
        </p:nvSpPr>
        <p:spPr>
          <a:xfrm>
            <a:off x="432000" y="6354645"/>
            <a:ext cx="789028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Helvetica Neue"/>
                <a:ea typeface="Helvetica Neue"/>
                <a:cs typeface="Helvetica Neue"/>
                <a:sym typeface="Helvetica Neue"/>
              </a:rPr>
              <a:t>Source: https://medium.com/sentinel-hub/land-cover-classification-with-eo-learn-part-2-bd9aa86f8500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02" name="Google Shape;402;p3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(6)</a:t>
            </a:r>
            <a:endParaRPr/>
          </a:p>
        </p:txBody>
      </p:sp>
      <p:sp>
        <p:nvSpPr>
          <p:cNvPr id="403" name="Google Shape;403;p33"/>
          <p:cNvSpPr txBox="1"/>
          <p:nvPr/>
        </p:nvSpPr>
        <p:spPr>
          <a:xfrm>
            <a:off x="438000" y="1316508"/>
            <a:ext cx="6604484"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Evaluation Metrics</a:t>
            </a:r>
            <a:endParaRPr b="1" sz="2400">
              <a:solidFill>
                <a:srgbClr val="3F3F3F"/>
              </a:solidFill>
              <a:latin typeface="Helvetica Neue"/>
              <a:ea typeface="Helvetica Neue"/>
              <a:cs typeface="Helvetica Neue"/>
              <a:sym typeface="Helvetica Neue"/>
            </a:endParaRPr>
          </a:p>
        </p:txBody>
      </p:sp>
      <p:sp>
        <p:nvSpPr>
          <p:cNvPr id="404" name="Google Shape;404;p33"/>
          <p:cNvSpPr txBox="1"/>
          <p:nvPr/>
        </p:nvSpPr>
        <p:spPr>
          <a:xfrm>
            <a:off x="371725" y="1812750"/>
            <a:ext cx="11936400" cy="3415800"/>
          </a:xfrm>
          <a:prstGeom prst="rect">
            <a:avLst/>
          </a:prstGeom>
          <a:blipFill rotWithShape="1">
            <a:blip r:embed="rId3">
              <a:alphaModFix/>
            </a:blip>
            <a:stretch>
              <a:fillRect b="-20877" l="-1581" r="-510" t="-307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Helvetica Neue"/>
                <a:ea typeface="Helvetica Neue"/>
                <a:cs typeface="Helvetica Neue"/>
                <a:sym typeface="Helvetica Neue"/>
              </a:rPr>
              <a:t> </a:t>
            </a:r>
            <a:endParaRPr/>
          </a:p>
        </p:txBody>
      </p:sp>
      <p:sp>
        <p:nvSpPr>
          <p:cNvPr id="405" name="Google Shape;405;p33"/>
          <p:cNvSpPr/>
          <p:nvPr/>
        </p:nvSpPr>
        <p:spPr>
          <a:xfrm>
            <a:off x="3621317" y="5472501"/>
            <a:ext cx="5722200" cy="6183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Helvetica Neue"/>
                <a:ea typeface="Helvetica Neue"/>
                <a:cs typeface="Helvetica Neue"/>
                <a:sym typeface="Helvetica Neue"/>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12" name="Google Shape;412;p3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(7)</a:t>
            </a:r>
            <a:endParaRPr/>
          </a:p>
        </p:txBody>
      </p:sp>
      <p:sp>
        <p:nvSpPr>
          <p:cNvPr id="413" name="Google Shape;413;p34"/>
          <p:cNvSpPr txBox="1"/>
          <p:nvPr/>
        </p:nvSpPr>
        <p:spPr>
          <a:xfrm>
            <a:off x="438000" y="1316508"/>
            <a:ext cx="6604484"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Evaluation Metrics</a:t>
            </a:r>
            <a:endParaRPr b="1" sz="2400">
              <a:solidFill>
                <a:srgbClr val="3F3F3F"/>
              </a:solidFill>
              <a:latin typeface="Helvetica Neue"/>
              <a:ea typeface="Helvetica Neue"/>
              <a:cs typeface="Helvetica Neue"/>
              <a:sym typeface="Helvetica Neue"/>
            </a:endParaRPr>
          </a:p>
        </p:txBody>
      </p:sp>
      <p:sp>
        <p:nvSpPr>
          <p:cNvPr id="414" name="Google Shape;414;p34"/>
          <p:cNvSpPr txBox="1"/>
          <p:nvPr/>
        </p:nvSpPr>
        <p:spPr>
          <a:xfrm>
            <a:off x="431999" y="2265265"/>
            <a:ext cx="11936463" cy="144046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400">
                <a:solidFill>
                  <a:srgbClr val="3F3F3F"/>
                </a:solidFill>
                <a:latin typeface="Helvetica Neue"/>
                <a:ea typeface="Helvetica Neue"/>
                <a:cs typeface="Helvetica Neue"/>
                <a:sym typeface="Helvetica Neue"/>
              </a:rPr>
              <a:t>3. Recall: </a:t>
            </a:r>
            <a:endParaRPr/>
          </a:p>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 Recall calculates how many of the Actual Positives samples a model labels them also as Positive (True Positive). Applying the same understanding, we know that Recall shall be the model metric we use to select our best model when there is a high cost associated with False Negative.</a:t>
            </a:r>
            <a:endParaRPr/>
          </a:p>
          <a:p>
            <a:pPr indent="0" lvl="0" marL="0" marR="0" rtl="0" algn="l">
              <a:spcBef>
                <a:spcPts val="0"/>
              </a:spcBef>
              <a:spcAft>
                <a:spcPts val="0"/>
              </a:spcAft>
              <a:buNone/>
            </a:pPr>
            <a:r>
              <a:t/>
            </a:r>
            <a:endParaRPr b="1" sz="2400">
              <a:solidFill>
                <a:srgbClr val="3F3F3F"/>
              </a:solidFill>
              <a:latin typeface="Helvetica Neue"/>
              <a:ea typeface="Helvetica Neue"/>
              <a:cs typeface="Helvetica Neue"/>
              <a:sym typeface="Helvetica Neue"/>
            </a:endParaRPr>
          </a:p>
        </p:txBody>
      </p:sp>
      <p:sp>
        <p:nvSpPr>
          <p:cNvPr id="415" name="Google Shape;415;p34"/>
          <p:cNvSpPr/>
          <p:nvPr/>
        </p:nvSpPr>
        <p:spPr>
          <a:xfrm>
            <a:off x="3240925" y="3705726"/>
            <a:ext cx="5722150" cy="66242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Helvetica Neue"/>
                <a:ea typeface="Helvetica Neue"/>
                <a:cs typeface="Helvetica Neue"/>
                <a:sym typeface="Helvetica Neue"/>
              </a:rPr>
              <a:t> </a:t>
            </a:r>
            <a:endParaRPr/>
          </a:p>
        </p:txBody>
      </p:sp>
      <p:sp>
        <p:nvSpPr>
          <p:cNvPr id="416" name="Google Shape;416;p34"/>
          <p:cNvSpPr txBox="1"/>
          <p:nvPr/>
        </p:nvSpPr>
        <p:spPr>
          <a:xfrm>
            <a:off x="431998" y="4368151"/>
            <a:ext cx="11936463" cy="118241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400">
                <a:solidFill>
                  <a:srgbClr val="3F3F3F"/>
                </a:solidFill>
                <a:latin typeface="Helvetica Neue"/>
                <a:ea typeface="Helvetica Neue"/>
                <a:cs typeface="Helvetica Neue"/>
                <a:sym typeface="Helvetica Neue"/>
              </a:rPr>
              <a:t>4. F1-Score: </a:t>
            </a:r>
            <a:endParaRPr/>
          </a:p>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 F1 Score might be a better measure to use if you need to seek a balance between Precision and Recall and there is an uneven class distribution. It’s just a simple fraction of precision and recall</a:t>
            </a:r>
            <a:endParaRPr b="1" sz="2400">
              <a:solidFill>
                <a:srgbClr val="3F3F3F"/>
              </a:solidFill>
              <a:latin typeface="Helvetica Neue"/>
              <a:ea typeface="Helvetica Neue"/>
              <a:cs typeface="Helvetica Neue"/>
              <a:sym typeface="Helvetica Neue"/>
            </a:endParaRPr>
          </a:p>
        </p:txBody>
      </p:sp>
      <p:sp>
        <p:nvSpPr>
          <p:cNvPr id="417" name="Google Shape;417;p34"/>
          <p:cNvSpPr/>
          <p:nvPr/>
        </p:nvSpPr>
        <p:spPr>
          <a:xfrm>
            <a:off x="3240925" y="5421020"/>
            <a:ext cx="5722150" cy="61843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Helvetica Neue"/>
                <a:ea typeface="Helvetica Neue"/>
                <a:cs typeface="Helvetica Neue"/>
                <a:sym typeface="Helvetica Neue"/>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24" name="Google Shape;424;p3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(8)</a:t>
            </a:r>
            <a:endParaRPr/>
          </a:p>
        </p:txBody>
      </p:sp>
      <p:pic>
        <p:nvPicPr>
          <p:cNvPr id="425" name="Google Shape;425;p35"/>
          <p:cNvPicPr preferRelativeResize="0"/>
          <p:nvPr/>
        </p:nvPicPr>
        <p:blipFill rotWithShape="1">
          <a:blip r:embed="rId3">
            <a:alphaModFix/>
          </a:blip>
          <a:srcRect b="0" l="0" r="0" t="0"/>
          <a:stretch/>
        </p:blipFill>
        <p:spPr>
          <a:xfrm>
            <a:off x="1443638" y="1943568"/>
            <a:ext cx="7958979" cy="4643622"/>
          </a:xfrm>
          <a:prstGeom prst="rect">
            <a:avLst/>
          </a:prstGeom>
          <a:noFill/>
          <a:ln>
            <a:noFill/>
          </a:ln>
        </p:spPr>
      </p:pic>
      <p:sp>
        <p:nvSpPr>
          <p:cNvPr id="426" name="Google Shape;426;p35"/>
          <p:cNvSpPr txBox="1"/>
          <p:nvPr/>
        </p:nvSpPr>
        <p:spPr>
          <a:xfrm>
            <a:off x="461179" y="1231319"/>
            <a:ext cx="6604484"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Evaluation Metrics</a:t>
            </a:r>
            <a:endParaRPr b="1" sz="2400">
              <a:solidFill>
                <a:srgbClr val="3F3F3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33" name="Google Shape;433;p3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(9)</a:t>
            </a:r>
            <a:endParaRPr/>
          </a:p>
        </p:txBody>
      </p:sp>
      <p:sp>
        <p:nvSpPr>
          <p:cNvPr id="434" name="Google Shape;434;p36"/>
          <p:cNvSpPr txBox="1"/>
          <p:nvPr/>
        </p:nvSpPr>
        <p:spPr>
          <a:xfrm>
            <a:off x="438000" y="1316508"/>
            <a:ext cx="3460232"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400">
                <a:solidFill>
                  <a:srgbClr val="3F3F3F"/>
                </a:solidFill>
                <a:latin typeface="Helvetica Neue"/>
                <a:ea typeface="Helvetica Neue"/>
                <a:cs typeface="Helvetica Neue"/>
                <a:sym typeface="Helvetica Neue"/>
              </a:rPr>
              <a:t>Regression</a:t>
            </a:r>
            <a:endParaRPr/>
          </a:p>
        </p:txBody>
      </p:sp>
      <p:sp>
        <p:nvSpPr>
          <p:cNvPr id="435" name="Google Shape;435;p36"/>
          <p:cNvSpPr/>
          <p:nvPr/>
        </p:nvSpPr>
        <p:spPr>
          <a:xfrm>
            <a:off x="2815506" y="2034432"/>
            <a:ext cx="18473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p:txBody>
      </p:sp>
      <p:sp>
        <p:nvSpPr>
          <p:cNvPr id="436" name="Google Shape;436;p36"/>
          <p:cNvSpPr/>
          <p:nvPr/>
        </p:nvSpPr>
        <p:spPr>
          <a:xfrm>
            <a:off x="431999" y="2216933"/>
            <a:ext cx="6118429"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Regression is a technique used to model the relationships between observed variables. The idea behind regression is to "fit" the observations of a number of variables into a relationship between them. </a:t>
            </a:r>
            <a:endParaRPr/>
          </a:p>
          <a:p>
            <a:pPr indent="0" lvl="0" marL="0" marR="0" rtl="0" algn="l">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Graphically, for the simple case of two variables the task is to draw the line that is "best-fitting" or "closest" to the points (xi,yi) where xi and yi are observations of the two variable. So estimate a function f, whose graph fits the data.</a:t>
            </a:r>
            <a:endParaRPr/>
          </a:p>
        </p:txBody>
      </p:sp>
      <p:pic>
        <p:nvPicPr>
          <p:cNvPr id="437" name="Google Shape;437;p36"/>
          <p:cNvPicPr preferRelativeResize="0"/>
          <p:nvPr/>
        </p:nvPicPr>
        <p:blipFill rotWithShape="1">
          <a:blip r:embed="rId3">
            <a:alphaModFix/>
          </a:blip>
          <a:srcRect b="0" l="0" r="0" t="0"/>
          <a:stretch/>
        </p:blipFill>
        <p:spPr>
          <a:xfrm>
            <a:off x="6757633" y="584514"/>
            <a:ext cx="5077534" cy="45916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44" name="Google Shape;444;p3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(10)</a:t>
            </a:r>
            <a:endParaRPr/>
          </a:p>
        </p:txBody>
      </p:sp>
      <p:sp>
        <p:nvSpPr>
          <p:cNvPr id="445" name="Google Shape;445;p37"/>
          <p:cNvSpPr txBox="1"/>
          <p:nvPr/>
        </p:nvSpPr>
        <p:spPr>
          <a:xfrm>
            <a:off x="437999" y="1316508"/>
            <a:ext cx="10252168"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Remote Sensing Regression example: Rice phenology estimation </a:t>
            </a:r>
            <a:endParaRPr/>
          </a:p>
        </p:txBody>
      </p:sp>
      <p:pic>
        <p:nvPicPr>
          <p:cNvPr id="446" name="Google Shape;446;p37"/>
          <p:cNvPicPr preferRelativeResize="0"/>
          <p:nvPr/>
        </p:nvPicPr>
        <p:blipFill rotWithShape="1">
          <a:blip r:embed="rId3">
            <a:alphaModFix/>
          </a:blip>
          <a:srcRect b="0" l="0" r="0" t="0"/>
          <a:stretch/>
        </p:blipFill>
        <p:spPr>
          <a:xfrm>
            <a:off x="2441696" y="2004292"/>
            <a:ext cx="6956979" cy="45083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53" name="Google Shape;453;p3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(11)</a:t>
            </a:r>
            <a:endParaRPr/>
          </a:p>
        </p:txBody>
      </p:sp>
      <p:sp>
        <p:nvSpPr>
          <p:cNvPr id="454" name="Google Shape;454;p38"/>
          <p:cNvSpPr txBox="1"/>
          <p:nvPr/>
        </p:nvSpPr>
        <p:spPr>
          <a:xfrm>
            <a:off x="438000" y="1316508"/>
            <a:ext cx="6604484"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Evaluation Metrics</a:t>
            </a:r>
            <a:endParaRPr b="1" sz="2400">
              <a:solidFill>
                <a:srgbClr val="3F3F3F"/>
              </a:solidFill>
              <a:latin typeface="Helvetica Neue"/>
              <a:ea typeface="Helvetica Neue"/>
              <a:cs typeface="Helvetica Neue"/>
              <a:sym typeface="Helvetica Neue"/>
            </a:endParaRPr>
          </a:p>
        </p:txBody>
      </p:sp>
      <p:sp>
        <p:nvSpPr>
          <p:cNvPr id="455" name="Google Shape;455;p38"/>
          <p:cNvSpPr txBox="1"/>
          <p:nvPr/>
        </p:nvSpPr>
        <p:spPr>
          <a:xfrm>
            <a:off x="432000" y="1973829"/>
            <a:ext cx="11629767" cy="4535036"/>
          </a:xfrm>
          <a:prstGeom prst="rect">
            <a:avLst/>
          </a:prstGeom>
          <a:blipFill rotWithShape="1">
            <a:blip r:embed="rId3">
              <a:alphaModFix/>
            </a:blip>
            <a:stretch>
              <a:fillRect b="-939" l="-1624" r="0" t="-21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Helvetica Neue"/>
                <a:ea typeface="Helvetica Neue"/>
                <a:cs typeface="Helvetica Neue"/>
                <a:sym typeface="Helvetica Neue"/>
              </a:rPr>
              <a:t> </a:t>
            </a:r>
            <a:endParaRPr/>
          </a:p>
        </p:txBody>
      </p:sp>
      <p:pic>
        <p:nvPicPr>
          <p:cNvPr id="456" name="Google Shape;456;p38"/>
          <p:cNvPicPr preferRelativeResize="0"/>
          <p:nvPr/>
        </p:nvPicPr>
        <p:blipFill rotWithShape="1">
          <a:blip r:embed="rId4">
            <a:alphaModFix/>
          </a:blip>
          <a:srcRect b="0" l="0" r="0" t="0"/>
          <a:stretch/>
        </p:blipFill>
        <p:spPr>
          <a:xfrm>
            <a:off x="1512745" y="2366865"/>
            <a:ext cx="8277802" cy="2919972"/>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What is Machine Learning  (ML)? </a:t>
            </a:r>
            <a:endParaRPr/>
          </a:p>
        </p:txBody>
      </p:sp>
      <p:sp>
        <p:nvSpPr>
          <p:cNvPr id="271" name="Google Shape;271;p2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72" name="Google Shape;272;p21"/>
          <p:cNvSpPr txBox="1"/>
          <p:nvPr>
            <p:ph idx="1" type="body"/>
          </p:nvPr>
        </p:nvSpPr>
        <p:spPr>
          <a:xfrm>
            <a:off x="415958" y="3734779"/>
            <a:ext cx="10813516" cy="170349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2400"/>
              <a:buNone/>
            </a:pPr>
            <a:r>
              <a:rPr b="0" lang="en-US"/>
              <a:t>«A computer program is said to learn from experience E with respect to some class of tasks T and performance measure P, if its performance at tasks in T, as measured by P, improves with experience E »</a:t>
            </a:r>
            <a:endParaRPr/>
          </a:p>
          <a:p>
            <a:pPr indent="0" lvl="0" marL="0" rtl="0" algn="l">
              <a:lnSpc>
                <a:spcPct val="90000"/>
              </a:lnSpc>
              <a:spcBef>
                <a:spcPts val="1000"/>
              </a:spcBef>
              <a:spcAft>
                <a:spcPts val="0"/>
              </a:spcAft>
              <a:buClr>
                <a:srgbClr val="3F3F3F"/>
              </a:buClr>
              <a:buSzPts val="2400"/>
              <a:buNone/>
            </a:pPr>
            <a:r>
              <a:rPr b="0" lang="en-US"/>
              <a:t>Tom M. Mitchell (1998)</a:t>
            </a:r>
            <a:endParaRPr b="0"/>
          </a:p>
        </p:txBody>
      </p:sp>
      <p:sp>
        <p:nvSpPr>
          <p:cNvPr id="273" name="Google Shape;273;p21"/>
          <p:cNvSpPr txBox="1"/>
          <p:nvPr>
            <p:ph idx="1" type="body"/>
          </p:nvPr>
        </p:nvSpPr>
        <p:spPr>
          <a:xfrm>
            <a:off x="415958" y="1806099"/>
            <a:ext cx="10813516" cy="170349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2400"/>
              <a:buNone/>
            </a:pPr>
            <a:r>
              <a:rPr b="0" lang="en-US"/>
              <a:t>«The field of study that gives computers the ability to learn without being explicitly programmed»</a:t>
            </a:r>
            <a:endParaRPr/>
          </a:p>
          <a:p>
            <a:pPr indent="0" lvl="0" marL="0" rtl="0" algn="l">
              <a:lnSpc>
                <a:spcPct val="90000"/>
              </a:lnSpc>
              <a:spcBef>
                <a:spcPts val="1000"/>
              </a:spcBef>
              <a:spcAft>
                <a:spcPts val="0"/>
              </a:spcAft>
              <a:buClr>
                <a:srgbClr val="3F3F3F"/>
              </a:buClr>
              <a:buSzPts val="2400"/>
              <a:buNone/>
            </a:pPr>
            <a:r>
              <a:rPr b="0" lang="en-US"/>
              <a:t> Arthur Samuel (1959)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63" name="Google Shape;463;p3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(12)</a:t>
            </a:r>
            <a:endParaRPr/>
          </a:p>
        </p:txBody>
      </p:sp>
      <p:sp>
        <p:nvSpPr>
          <p:cNvPr id="464" name="Google Shape;464;p39"/>
          <p:cNvSpPr txBox="1"/>
          <p:nvPr/>
        </p:nvSpPr>
        <p:spPr>
          <a:xfrm>
            <a:off x="438000" y="1316509"/>
            <a:ext cx="5664000" cy="60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Bias / Variance</a:t>
            </a:r>
            <a:endParaRPr/>
          </a:p>
        </p:txBody>
      </p:sp>
      <p:sp>
        <p:nvSpPr>
          <p:cNvPr id="465" name="Google Shape;465;p39"/>
          <p:cNvSpPr txBox="1"/>
          <p:nvPr/>
        </p:nvSpPr>
        <p:spPr>
          <a:xfrm>
            <a:off x="350982" y="2129090"/>
            <a:ext cx="651163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92929"/>
                </a:solidFill>
                <a:latin typeface="Helvetica Neue"/>
                <a:ea typeface="Helvetica Neue"/>
                <a:cs typeface="Helvetica Neue"/>
                <a:sym typeface="Helvetica Neue"/>
              </a:rPr>
              <a:t>Bias is the difference between the average prediction of our model and the correct value which we are trying to predict</a:t>
            </a:r>
            <a:endParaRPr sz="1800">
              <a:solidFill>
                <a:schemeClr val="dk1"/>
              </a:solidFill>
              <a:latin typeface="Helvetica Neue"/>
              <a:ea typeface="Helvetica Neue"/>
              <a:cs typeface="Helvetica Neue"/>
              <a:sym typeface="Helvetica Neue"/>
            </a:endParaRPr>
          </a:p>
        </p:txBody>
      </p:sp>
      <p:sp>
        <p:nvSpPr>
          <p:cNvPr id="466" name="Google Shape;466;p39"/>
          <p:cNvSpPr txBox="1"/>
          <p:nvPr/>
        </p:nvSpPr>
        <p:spPr>
          <a:xfrm>
            <a:off x="365321" y="3940268"/>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92929"/>
                </a:solidFill>
                <a:latin typeface="Helvetica Neue"/>
                <a:ea typeface="Helvetica Neue"/>
                <a:cs typeface="Helvetica Neue"/>
                <a:sym typeface="Helvetica Neue"/>
              </a:rPr>
              <a:t>Variance is the variability of model prediction for a given data point or a value which tells us spread of our data</a:t>
            </a:r>
            <a:endParaRPr sz="1800">
              <a:solidFill>
                <a:schemeClr val="dk1"/>
              </a:solidFill>
              <a:latin typeface="Helvetica Neue"/>
              <a:ea typeface="Helvetica Neue"/>
              <a:cs typeface="Helvetica Neue"/>
              <a:sym typeface="Helvetica Neue"/>
            </a:endParaRPr>
          </a:p>
        </p:txBody>
      </p:sp>
      <p:sp>
        <p:nvSpPr>
          <p:cNvPr id="467" name="Google Shape;467;p39"/>
          <p:cNvSpPr txBox="1"/>
          <p:nvPr/>
        </p:nvSpPr>
        <p:spPr>
          <a:xfrm>
            <a:off x="350982" y="2875002"/>
            <a:ext cx="609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a:solidFill>
                  <a:srgbClr val="292929"/>
                </a:solidFill>
                <a:latin typeface="Helvetica Neue"/>
                <a:ea typeface="Helvetica Neue"/>
                <a:cs typeface="Helvetica Neue"/>
                <a:sym typeface="Helvetica Neue"/>
              </a:rPr>
              <a:t>high bias  🡪 high error</a:t>
            </a:r>
            <a:endParaRPr b="1" sz="2000">
              <a:solidFill>
                <a:schemeClr val="dk1"/>
              </a:solidFill>
              <a:latin typeface="Helvetica Neue"/>
              <a:ea typeface="Helvetica Neue"/>
              <a:cs typeface="Helvetica Neue"/>
              <a:sym typeface="Helvetica Neue"/>
            </a:endParaRPr>
          </a:p>
        </p:txBody>
      </p:sp>
      <p:sp>
        <p:nvSpPr>
          <p:cNvPr id="468" name="Google Shape;468;p39"/>
          <p:cNvSpPr txBox="1"/>
          <p:nvPr/>
        </p:nvSpPr>
        <p:spPr>
          <a:xfrm>
            <a:off x="365321" y="4771107"/>
            <a:ext cx="609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a:solidFill>
                  <a:srgbClr val="292929"/>
                </a:solidFill>
                <a:latin typeface="Helvetica Neue"/>
                <a:ea typeface="Helvetica Neue"/>
                <a:cs typeface="Helvetica Neue"/>
                <a:sym typeface="Helvetica Neue"/>
              </a:rPr>
              <a:t>high variance  🡪 no generalization</a:t>
            </a:r>
            <a:endParaRPr b="1" sz="2000">
              <a:solidFill>
                <a:schemeClr val="dk1"/>
              </a:solidFill>
              <a:latin typeface="Helvetica Neue"/>
              <a:ea typeface="Helvetica Neue"/>
              <a:cs typeface="Helvetica Neue"/>
              <a:sym typeface="Helvetica Neue"/>
            </a:endParaRPr>
          </a:p>
        </p:txBody>
      </p:sp>
      <p:pic>
        <p:nvPicPr>
          <p:cNvPr id="469" name="Google Shape;469;p39"/>
          <p:cNvPicPr preferRelativeResize="0"/>
          <p:nvPr/>
        </p:nvPicPr>
        <p:blipFill rotWithShape="1">
          <a:blip r:embed="rId3">
            <a:alphaModFix/>
          </a:blip>
          <a:srcRect b="0" l="0" r="0" t="0"/>
          <a:stretch/>
        </p:blipFill>
        <p:spPr>
          <a:xfrm>
            <a:off x="6820642" y="1280812"/>
            <a:ext cx="5020376" cy="4296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76" name="Google Shape;476;p4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(12)</a:t>
            </a:r>
            <a:endParaRPr/>
          </a:p>
        </p:txBody>
      </p:sp>
      <p:sp>
        <p:nvSpPr>
          <p:cNvPr id="477" name="Google Shape;477;p40"/>
          <p:cNvSpPr txBox="1"/>
          <p:nvPr/>
        </p:nvSpPr>
        <p:spPr>
          <a:xfrm>
            <a:off x="438000" y="1316509"/>
            <a:ext cx="5664000" cy="60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Overfit / Underfit</a:t>
            </a:r>
            <a:endParaRPr/>
          </a:p>
        </p:txBody>
      </p:sp>
      <p:pic>
        <p:nvPicPr>
          <p:cNvPr id="478" name="Google Shape;478;p40"/>
          <p:cNvPicPr preferRelativeResize="0"/>
          <p:nvPr/>
        </p:nvPicPr>
        <p:blipFill rotWithShape="1">
          <a:blip r:embed="rId3">
            <a:alphaModFix/>
          </a:blip>
          <a:srcRect b="0" l="0" r="0" t="0"/>
          <a:stretch/>
        </p:blipFill>
        <p:spPr>
          <a:xfrm>
            <a:off x="1383345" y="2167772"/>
            <a:ext cx="8841309" cy="35365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85" name="Google Shape;485;p4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(12)</a:t>
            </a:r>
            <a:endParaRPr/>
          </a:p>
        </p:txBody>
      </p:sp>
      <p:sp>
        <p:nvSpPr>
          <p:cNvPr id="486" name="Google Shape;486;p41"/>
          <p:cNvSpPr txBox="1"/>
          <p:nvPr/>
        </p:nvSpPr>
        <p:spPr>
          <a:xfrm>
            <a:off x="438000" y="1316509"/>
            <a:ext cx="5664000" cy="60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Overfit / Underfit</a:t>
            </a:r>
            <a:endParaRPr/>
          </a:p>
        </p:txBody>
      </p:sp>
      <p:pic>
        <p:nvPicPr>
          <p:cNvPr id="487" name="Google Shape;487;p41"/>
          <p:cNvPicPr preferRelativeResize="0"/>
          <p:nvPr/>
        </p:nvPicPr>
        <p:blipFill rotWithShape="1">
          <a:blip r:embed="rId3">
            <a:alphaModFix/>
          </a:blip>
          <a:srcRect b="0" l="0" r="0" t="0"/>
          <a:stretch/>
        </p:blipFill>
        <p:spPr>
          <a:xfrm>
            <a:off x="1935345" y="2044789"/>
            <a:ext cx="8333309" cy="3725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94" name="Google Shape;494;p4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Unsupervised Learning (1)</a:t>
            </a:r>
            <a:endParaRPr/>
          </a:p>
        </p:txBody>
      </p:sp>
      <p:sp>
        <p:nvSpPr>
          <p:cNvPr id="495" name="Google Shape;495;p42"/>
          <p:cNvSpPr txBox="1"/>
          <p:nvPr/>
        </p:nvSpPr>
        <p:spPr>
          <a:xfrm>
            <a:off x="438000" y="1316508"/>
            <a:ext cx="3460232"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Overview</a:t>
            </a:r>
            <a:endParaRPr/>
          </a:p>
        </p:txBody>
      </p:sp>
      <p:sp>
        <p:nvSpPr>
          <p:cNvPr id="496" name="Google Shape;496;p42"/>
          <p:cNvSpPr/>
          <p:nvPr/>
        </p:nvSpPr>
        <p:spPr>
          <a:xfrm>
            <a:off x="432000" y="1999257"/>
            <a:ext cx="5701381"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So far we have focused on supervised learning where the examples in the training set are labelled training data: 𝑆 = { 𝑥𝑖, 𝑦𝑖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lang="en-US" sz="2000">
                <a:solidFill>
                  <a:schemeClr val="dk1"/>
                </a:solidFill>
                <a:latin typeface="Helvetica Neue"/>
                <a:ea typeface="Helvetica Neue"/>
                <a:cs typeface="Helvetica Neue"/>
                <a:sym typeface="Helvetica Neue"/>
              </a:rPr>
              <a:t>What if the labels are missing??</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Helvetica Neue"/>
                <a:ea typeface="Helvetica Neue"/>
                <a:cs typeface="Helvetica Neue"/>
                <a:sym typeface="Helvetica Neue"/>
              </a:rPr>
              <a:t>Unsupervised learning: No labelled examples at all</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Helvetica Neue"/>
              <a:ea typeface="Helvetica Neue"/>
              <a:cs typeface="Helvetica Neue"/>
              <a:sym typeface="Helvetica Neue"/>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Helvetica Neue"/>
                <a:ea typeface="Helvetica Neue"/>
                <a:cs typeface="Helvetica Neue"/>
                <a:sym typeface="Helvetica Neue"/>
              </a:rPr>
              <a:t>Semi-supervised learning: Few labelled examples, many unlabelled examples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Helvetica Neue"/>
              <a:ea typeface="Helvetica Neue"/>
              <a:cs typeface="Helvetica Neue"/>
              <a:sym typeface="Helvetica Neue"/>
            </a:endParaRPr>
          </a:p>
        </p:txBody>
      </p:sp>
      <p:pic>
        <p:nvPicPr>
          <p:cNvPr id="497" name="Google Shape;497;p42"/>
          <p:cNvPicPr preferRelativeResize="0"/>
          <p:nvPr/>
        </p:nvPicPr>
        <p:blipFill rotWithShape="1">
          <a:blip r:embed="rId3">
            <a:alphaModFix/>
          </a:blip>
          <a:srcRect b="0" l="0" r="0" t="0"/>
          <a:stretch/>
        </p:blipFill>
        <p:spPr>
          <a:xfrm>
            <a:off x="6186301" y="4310629"/>
            <a:ext cx="5742068" cy="2276561"/>
          </a:xfrm>
          <a:prstGeom prst="rect">
            <a:avLst/>
          </a:prstGeom>
          <a:noFill/>
          <a:ln>
            <a:noFill/>
          </a:ln>
        </p:spPr>
      </p:pic>
      <p:pic>
        <p:nvPicPr>
          <p:cNvPr id="498" name="Google Shape;498;p42"/>
          <p:cNvPicPr preferRelativeResize="0"/>
          <p:nvPr/>
        </p:nvPicPr>
        <p:blipFill rotWithShape="1">
          <a:blip r:embed="rId4">
            <a:alphaModFix/>
          </a:blip>
          <a:srcRect b="0" l="0" r="0" t="0"/>
          <a:stretch/>
        </p:blipFill>
        <p:spPr>
          <a:xfrm>
            <a:off x="6818960" y="758837"/>
            <a:ext cx="4476750" cy="3362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05" name="Google Shape;505;p4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Unsupervised Learning (2)</a:t>
            </a:r>
            <a:endParaRPr/>
          </a:p>
        </p:txBody>
      </p:sp>
      <p:sp>
        <p:nvSpPr>
          <p:cNvPr id="506" name="Google Shape;506;p43"/>
          <p:cNvSpPr txBox="1"/>
          <p:nvPr/>
        </p:nvSpPr>
        <p:spPr>
          <a:xfrm>
            <a:off x="432000" y="1175192"/>
            <a:ext cx="3460232"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Example</a:t>
            </a:r>
            <a:endParaRPr sz="2800">
              <a:solidFill>
                <a:srgbClr val="3F3F3F"/>
              </a:solidFill>
              <a:latin typeface="Helvetica Neue"/>
              <a:ea typeface="Helvetica Neue"/>
              <a:cs typeface="Helvetica Neue"/>
              <a:sym typeface="Helvetica Neue"/>
            </a:endParaRPr>
          </a:p>
        </p:txBody>
      </p:sp>
      <p:pic>
        <p:nvPicPr>
          <p:cNvPr id="507" name="Google Shape;507;p43"/>
          <p:cNvPicPr preferRelativeResize="0"/>
          <p:nvPr/>
        </p:nvPicPr>
        <p:blipFill rotWithShape="1">
          <a:blip r:embed="rId3">
            <a:alphaModFix/>
          </a:blip>
          <a:srcRect b="0" l="0" r="0" t="0"/>
          <a:stretch/>
        </p:blipFill>
        <p:spPr>
          <a:xfrm>
            <a:off x="2255693" y="1812757"/>
            <a:ext cx="5783678" cy="464735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14" name="Google Shape;514;p4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Unsupervised Learning (3)</a:t>
            </a:r>
            <a:endParaRPr/>
          </a:p>
        </p:txBody>
      </p:sp>
      <p:sp>
        <p:nvSpPr>
          <p:cNvPr id="515" name="Google Shape;515;p44"/>
          <p:cNvSpPr txBox="1"/>
          <p:nvPr/>
        </p:nvSpPr>
        <p:spPr>
          <a:xfrm>
            <a:off x="431999" y="1175192"/>
            <a:ext cx="6683852"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Types of Unsupervised Clustering</a:t>
            </a:r>
            <a:endParaRPr/>
          </a:p>
        </p:txBody>
      </p:sp>
      <p:sp>
        <p:nvSpPr>
          <p:cNvPr id="516" name="Google Shape;516;p44"/>
          <p:cNvSpPr/>
          <p:nvPr/>
        </p:nvSpPr>
        <p:spPr>
          <a:xfrm>
            <a:off x="410094" y="1818731"/>
            <a:ext cx="11781906"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Hard Clustering</a:t>
            </a:r>
            <a:r>
              <a:rPr lang="en-US" sz="2400">
                <a:solidFill>
                  <a:schemeClr val="dk1"/>
                </a:solidFill>
                <a:latin typeface="Helvetica Neue"/>
                <a:ea typeface="Helvetica Neue"/>
                <a:cs typeface="Helvetica Neue"/>
                <a:sym typeface="Helvetica Neue"/>
              </a:rPr>
              <a:t>: each data point either belongs to a cluster completely or not.</a:t>
            </a:r>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For example: group people based on their age</a:t>
            </a:r>
            <a:endParaRPr/>
          </a:p>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Soft Clustering: </a:t>
            </a:r>
            <a:r>
              <a:rPr lang="en-US" sz="2400">
                <a:solidFill>
                  <a:schemeClr val="dk1"/>
                </a:solidFill>
                <a:latin typeface="Helvetica Neue"/>
                <a:ea typeface="Helvetica Neue"/>
                <a:cs typeface="Helvetica Neue"/>
                <a:sym typeface="Helvetica Neue"/>
              </a:rPr>
              <a:t>a probability or likelihood of that data point to be in those clusters is assigned</a:t>
            </a:r>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For example: group into soft clusters based on brand choices</a:t>
            </a:r>
            <a:endParaRPr/>
          </a:p>
        </p:txBody>
      </p:sp>
      <p:pic>
        <p:nvPicPr>
          <p:cNvPr id="517" name="Google Shape;517;p44"/>
          <p:cNvPicPr preferRelativeResize="0"/>
          <p:nvPr/>
        </p:nvPicPr>
        <p:blipFill rotWithShape="1">
          <a:blip r:embed="rId3">
            <a:alphaModFix/>
          </a:blip>
          <a:srcRect b="0" l="0" r="0" t="0"/>
          <a:stretch/>
        </p:blipFill>
        <p:spPr>
          <a:xfrm>
            <a:off x="587274" y="4212381"/>
            <a:ext cx="6683852" cy="23748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24" name="Google Shape;524;p4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Unsupervised Learning (4)</a:t>
            </a:r>
            <a:endParaRPr/>
          </a:p>
        </p:txBody>
      </p:sp>
      <p:sp>
        <p:nvSpPr>
          <p:cNvPr id="525" name="Google Shape;525;p45"/>
          <p:cNvSpPr txBox="1"/>
          <p:nvPr/>
        </p:nvSpPr>
        <p:spPr>
          <a:xfrm>
            <a:off x="432000" y="1175192"/>
            <a:ext cx="10175040" cy="49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Remote Sensing Soft Clustering Example: Cotton Phenology Estimation</a:t>
            </a:r>
            <a:endParaRPr/>
          </a:p>
        </p:txBody>
      </p:sp>
      <p:pic>
        <p:nvPicPr>
          <p:cNvPr id="526" name="Google Shape;526;p45"/>
          <p:cNvPicPr preferRelativeResize="0"/>
          <p:nvPr/>
        </p:nvPicPr>
        <p:blipFill rotWithShape="1">
          <a:blip r:embed="rId3">
            <a:alphaModFix/>
          </a:blip>
          <a:srcRect b="0" l="0" r="0" t="0"/>
          <a:stretch/>
        </p:blipFill>
        <p:spPr>
          <a:xfrm>
            <a:off x="432000" y="2156604"/>
            <a:ext cx="10279633" cy="36834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33" name="Google Shape;533;p4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Dimensionality Reduction – PCA (Unsupervised)</a:t>
            </a:r>
            <a:endParaRPr/>
          </a:p>
        </p:txBody>
      </p:sp>
      <p:sp>
        <p:nvSpPr>
          <p:cNvPr id="534" name="Google Shape;534;p46"/>
          <p:cNvSpPr txBox="1"/>
          <p:nvPr/>
        </p:nvSpPr>
        <p:spPr>
          <a:xfrm>
            <a:off x="3110544" y="4491047"/>
            <a:ext cx="11064369" cy="468066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3F3F3F"/>
              </a:solidFill>
              <a:latin typeface="Helvetica Neue"/>
              <a:ea typeface="Helvetica Neue"/>
              <a:cs typeface="Helvetica Neue"/>
              <a:sym typeface="Helvetica Neue"/>
            </a:endParaRPr>
          </a:p>
        </p:txBody>
      </p:sp>
      <p:pic>
        <p:nvPicPr>
          <p:cNvPr descr="Schematic of the PCA transformation. Original data space presented on... |  Download Scientific Diagram" id="535" name="Google Shape;535;p46"/>
          <p:cNvPicPr preferRelativeResize="0"/>
          <p:nvPr/>
        </p:nvPicPr>
        <p:blipFill rotWithShape="1">
          <a:blip r:embed="rId3">
            <a:alphaModFix/>
          </a:blip>
          <a:srcRect b="0" l="0" r="0" t="0"/>
          <a:stretch/>
        </p:blipFill>
        <p:spPr>
          <a:xfrm>
            <a:off x="1882775" y="1936893"/>
            <a:ext cx="8096250" cy="3695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42" name="Google Shape;542;p4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Dimensionality Reduction – RF Importances (Supervised)</a:t>
            </a:r>
            <a:endParaRPr/>
          </a:p>
        </p:txBody>
      </p:sp>
      <p:sp>
        <p:nvSpPr>
          <p:cNvPr id="543" name="Google Shape;543;p47"/>
          <p:cNvSpPr txBox="1"/>
          <p:nvPr/>
        </p:nvSpPr>
        <p:spPr>
          <a:xfrm>
            <a:off x="3110544" y="4491047"/>
            <a:ext cx="11064369" cy="468066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3F3F3F"/>
              </a:solidFill>
              <a:latin typeface="Helvetica Neue"/>
              <a:ea typeface="Helvetica Neue"/>
              <a:cs typeface="Helvetica Neue"/>
              <a:sym typeface="Helvetica Neue"/>
            </a:endParaRPr>
          </a:p>
        </p:txBody>
      </p:sp>
      <p:pic>
        <p:nvPicPr>
          <p:cNvPr id="544" name="Google Shape;544;p47"/>
          <p:cNvPicPr preferRelativeResize="0"/>
          <p:nvPr/>
        </p:nvPicPr>
        <p:blipFill rotWithShape="1">
          <a:blip r:embed="rId3">
            <a:alphaModFix/>
          </a:blip>
          <a:srcRect b="0" l="0" r="0" t="0"/>
          <a:stretch/>
        </p:blipFill>
        <p:spPr>
          <a:xfrm>
            <a:off x="2082450" y="1230765"/>
            <a:ext cx="8039100" cy="4924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51" name="Google Shape;551;p4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552" name="Google Shape;552;p48"/>
          <p:cNvSpPr txBox="1"/>
          <p:nvPr/>
        </p:nvSpPr>
        <p:spPr>
          <a:xfrm>
            <a:off x="431999" y="1175192"/>
            <a:ext cx="7556061" cy="2648663"/>
          </a:xfrm>
          <a:prstGeom prst="rect">
            <a:avLst/>
          </a:prstGeom>
          <a:noFill/>
          <a:ln>
            <a:noFill/>
          </a:ln>
        </p:spPr>
        <p:txBody>
          <a:bodyPr anchorCtr="0" anchor="t" bIns="0" lIns="0" spcFirstLastPara="1" rIns="0" wrap="square" tIns="0">
            <a:noAutofit/>
          </a:bodyPr>
          <a:lstStyle/>
          <a:p>
            <a:pPr indent="-457200" lvl="0" marL="457200" marR="0" rtl="0" algn="l">
              <a:spcBef>
                <a:spcPts val="0"/>
              </a:spcBef>
              <a:spcAft>
                <a:spcPts val="0"/>
              </a:spcAft>
              <a:buClr>
                <a:srgbClr val="3F3F3F"/>
              </a:buClr>
              <a:buSzPts val="2600"/>
              <a:buFont typeface="Arial"/>
              <a:buChar char="•"/>
            </a:pPr>
            <a:r>
              <a:rPr lang="en-US" sz="2600">
                <a:solidFill>
                  <a:srgbClr val="3F3F3F"/>
                </a:solidFill>
                <a:latin typeface="Helvetica Neue"/>
                <a:ea typeface="Helvetica Neue"/>
                <a:cs typeface="Helvetica Neue"/>
                <a:sym typeface="Helvetica Neue"/>
              </a:rPr>
              <a:t>Classification</a:t>
            </a:r>
            <a:endParaRPr/>
          </a:p>
          <a:p>
            <a:pPr indent="-457200" lvl="1" marL="914400" marR="0" rtl="0" algn="l">
              <a:spcBef>
                <a:spcPts val="0"/>
              </a:spcBef>
              <a:spcAft>
                <a:spcPts val="0"/>
              </a:spcAft>
              <a:buClr>
                <a:srgbClr val="3F3F3F"/>
              </a:buClr>
              <a:buSzPts val="2400"/>
              <a:buFont typeface="Courier New"/>
              <a:buChar char="o"/>
            </a:pPr>
            <a:r>
              <a:rPr b="0" i="0" lang="en-US" sz="2400" u="none" cap="none" strike="noStrike">
                <a:solidFill>
                  <a:srgbClr val="3F3F3F"/>
                </a:solidFill>
                <a:latin typeface="Helvetica Neue"/>
                <a:ea typeface="Helvetica Neue"/>
                <a:cs typeface="Helvetica Neue"/>
                <a:sym typeface="Helvetica Neue"/>
              </a:rPr>
              <a:t>Naïve Bayes</a:t>
            </a:r>
            <a:endParaRPr/>
          </a:p>
          <a:p>
            <a:pPr indent="-457200" lvl="1" marL="914400" marR="0" rtl="0" algn="l">
              <a:spcBef>
                <a:spcPts val="0"/>
              </a:spcBef>
              <a:spcAft>
                <a:spcPts val="0"/>
              </a:spcAft>
              <a:buClr>
                <a:srgbClr val="3F3F3F"/>
              </a:buClr>
              <a:buSzPts val="2400"/>
              <a:buFont typeface="Courier New"/>
              <a:buChar char="o"/>
            </a:pPr>
            <a:r>
              <a:rPr b="0" i="0" lang="en-US" sz="2400" u="none" cap="none" strike="noStrike">
                <a:solidFill>
                  <a:srgbClr val="3F3F3F"/>
                </a:solidFill>
                <a:latin typeface="Helvetica Neue"/>
                <a:ea typeface="Helvetica Neue"/>
                <a:cs typeface="Helvetica Neue"/>
                <a:sym typeface="Helvetica Neue"/>
              </a:rPr>
              <a:t>Random Forest</a:t>
            </a:r>
            <a:endParaRPr/>
          </a:p>
          <a:p>
            <a:pPr indent="-457200" lvl="1" marL="914400" marR="0" rtl="0" algn="l">
              <a:spcBef>
                <a:spcPts val="0"/>
              </a:spcBef>
              <a:spcAft>
                <a:spcPts val="0"/>
              </a:spcAft>
              <a:buClr>
                <a:srgbClr val="3F3F3F"/>
              </a:buClr>
              <a:buSzPts val="2400"/>
              <a:buFont typeface="Courier New"/>
              <a:buChar char="o"/>
            </a:pPr>
            <a:r>
              <a:rPr b="0" i="0" lang="en-US" sz="2400" u="none" cap="none" strike="noStrike">
                <a:solidFill>
                  <a:srgbClr val="3F3F3F"/>
                </a:solidFill>
                <a:latin typeface="Helvetica Neue"/>
                <a:ea typeface="Helvetica Neue"/>
                <a:cs typeface="Helvetica Neue"/>
                <a:sym typeface="Helvetica Neue"/>
              </a:rPr>
              <a:t>Linear Support Vector Machines (SVM)</a:t>
            </a:r>
            <a:endParaRPr/>
          </a:p>
          <a:p>
            <a:pPr indent="-304800" lvl="1" marL="914400" marR="0" rtl="0" algn="l">
              <a:spcBef>
                <a:spcPts val="0"/>
              </a:spcBef>
              <a:spcAft>
                <a:spcPts val="0"/>
              </a:spcAft>
              <a:buClr>
                <a:schemeClr val="dk1"/>
              </a:buClr>
              <a:buSzPts val="2400"/>
              <a:buFont typeface="Courier New"/>
              <a:buNone/>
            </a:pPr>
            <a:r>
              <a:t/>
            </a:r>
            <a:endParaRPr b="0" i="0" sz="2400" u="none" cap="none" strike="noStrike">
              <a:solidFill>
                <a:srgbClr val="3F3F3F"/>
              </a:solidFill>
              <a:latin typeface="Helvetica Neue"/>
              <a:ea typeface="Helvetica Neue"/>
              <a:cs typeface="Helvetica Neue"/>
              <a:sym typeface="Helvetica Neue"/>
            </a:endParaRPr>
          </a:p>
          <a:p>
            <a:pPr indent="-457200" lvl="0" marL="457200" marR="0" rtl="0" algn="l">
              <a:spcBef>
                <a:spcPts val="0"/>
              </a:spcBef>
              <a:spcAft>
                <a:spcPts val="0"/>
              </a:spcAft>
              <a:buClr>
                <a:srgbClr val="3F3F3F"/>
              </a:buClr>
              <a:buSzPts val="2600"/>
              <a:buFont typeface="Arial"/>
              <a:buChar char="•"/>
            </a:pPr>
            <a:r>
              <a:rPr lang="en-US" sz="2600">
                <a:solidFill>
                  <a:srgbClr val="3F3F3F"/>
                </a:solidFill>
                <a:latin typeface="Helvetica Neue"/>
                <a:ea typeface="Helvetica Neue"/>
                <a:cs typeface="Helvetica Neue"/>
                <a:sym typeface="Helvetica Neue"/>
              </a:rPr>
              <a:t>Clustering</a:t>
            </a:r>
            <a:endParaRPr/>
          </a:p>
          <a:p>
            <a:pPr indent="-457200" lvl="1" marL="914400" marR="0" rtl="0" algn="l">
              <a:spcBef>
                <a:spcPts val="0"/>
              </a:spcBef>
              <a:spcAft>
                <a:spcPts val="0"/>
              </a:spcAft>
              <a:buClr>
                <a:srgbClr val="3F3F3F"/>
              </a:buClr>
              <a:buSzPts val="2400"/>
              <a:buFont typeface="Courier New"/>
              <a:buChar char="o"/>
            </a:pPr>
            <a:r>
              <a:rPr b="0" i="0" lang="en-US" sz="2400" u="none" cap="none" strike="noStrike">
                <a:solidFill>
                  <a:srgbClr val="3F3F3F"/>
                </a:solidFill>
                <a:latin typeface="Helvetica Neue"/>
                <a:ea typeface="Helvetica Neue"/>
                <a:cs typeface="Helvetica Neue"/>
                <a:sym typeface="Helvetica Neue"/>
              </a:rPr>
              <a:t>K-means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What is Machine Learning  (ML)? </a:t>
            </a:r>
            <a:endParaRPr/>
          </a:p>
        </p:txBody>
      </p:sp>
      <p:sp>
        <p:nvSpPr>
          <p:cNvPr id="280" name="Google Shape;280;p2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81" name="Google Shape;281;p22"/>
          <p:cNvPicPr preferRelativeResize="0"/>
          <p:nvPr/>
        </p:nvPicPr>
        <p:blipFill rotWithShape="1">
          <a:blip r:embed="rId3">
            <a:alphaModFix/>
          </a:blip>
          <a:srcRect b="0" l="0" r="0" t="0"/>
          <a:stretch/>
        </p:blipFill>
        <p:spPr>
          <a:xfrm>
            <a:off x="523730" y="1398589"/>
            <a:ext cx="6581775" cy="4467225"/>
          </a:xfrm>
          <a:prstGeom prst="rect">
            <a:avLst/>
          </a:prstGeom>
          <a:noFill/>
          <a:ln>
            <a:noFill/>
          </a:ln>
        </p:spPr>
      </p:pic>
      <p:pic>
        <p:nvPicPr>
          <p:cNvPr id="282" name="Google Shape;282;p22"/>
          <p:cNvPicPr preferRelativeResize="0"/>
          <p:nvPr/>
        </p:nvPicPr>
        <p:blipFill rotWithShape="1">
          <a:blip r:embed="rId4">
            <a:alphaModFix/>
          </a:blip>
          <a:srcRect b="0" l="0" r="0" t="0"/>
          <a:stretch/>
        </p:blipFill>
        <p:spPr>
          <a:xfrm>
            <a:off x="6795222" y="1409188"/>
            <a:ext cx="4002087" cy="2077033"/>
          </a:xfrm>
          <a:prstGeom prst="rect">
            <a:avLst/>
          </a:prstGeom>
          <a:noFill/>
          <a:ln>
            <a:noFill/>
          </a:ln>
        </p:spPr>
      </p:pic>
      <p:pic>
        <p:nvPicPr>
          <p:cNvPr id="283" name="Google Shape;283;p22"/>
          <p:cNvPicPr preferRelativeResize="0"/>
          <p:nvPr/>
        </p:nvPicPr>
        <p:blipFill rotWithShape="1">
          <a:blip r:embed="rId5">
            <a:alphaModFix/>
          </a:blip>
          <a:srcRect b="0" l="0" r="0" t="0"/>
          <a:stretch/>
        </p:blipFill>
        <p:spPr>
          <a:xfrm>
            <a:off x="10803642" y="1669892"/>
            <a:ext cx="1003819" cy="1706028"/>
          </a:xfrm>
          <a:prstGeom prst="rect">
            <a:avLst/>
          </a:prstGeom>
          <a:noFill/>
          <a:ln>
            <a:noFill/>
          </a:ln>
        </p:spPr>
      </p:pic>
      <p:sp>
        <p:nvSpPr>
          <p:cNvPr id="284" name="Google Shape;284;p22"/>
          <p:cNvSpPr txBox="1"/>
          <p:nvPr>
            <p:ph idx="1" type="body"/>
          </p:nvPr>
        </p:nvSpPr>
        <p:spPr>
          <a:xfrm>
            <a:off x="7383823" y="969674"/>
            <a:ext cx="3684987" cy="42891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2400"/>
              <a:buNone/>
            </a:pPr>
            <a:r>
              <a:rPr b="0" lang="en-US"/>
              <a:t>Activity recognition</a:t>
            </a:r>
            <a:endParaRPr b="0"/>
          </a:p>
        </p:txBody>
      </p:sp>
      <p:pic>
        <p:nvPicPr>
          <p:cNvPr id="285" name="Google Shape;285;p22"/>
          <p:cNvPicPr preferRelativeResize="0"/>
          <p:nvPr/>
        </p:nvPicPr>
        <p:blipFill rotWithShape="1">
          <a:blip r:embed="rId6">
            <a:alphaModFix/>
          </a:blip>
          <a:srcRect b="0" l="0" r="0" t="0"/>
          <a:stretch/>
        </p:blipFill>
        <p:spPr>
          <a:xfrm>
            <a:off x="6861286" y="3988511"/>
            <a:ext cx="4910714" cy="18773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59" name="Google Shape;559;p4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560" name="Google Shape;560;p49"/>
          <p:cNvSpPr txBox="1"/>
          <p:nvPr/>
        </p:nvSpPr>
        <p:spPr>
          <a:xfrm>
            <a:off x="302691" y="1134552"/>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Naïve Bayes</a:t>
            </a:r>
            <a:endParaRPr/>
          </a:p>
        </p:txBody>
      </p:sp>
      <p:pic>
        <p:nvPicPr>
          <p:cNvPr descr="https://i.vas3k.ru/7w2.jpg" id="561" name="Google Shape;561;p49"/>
          <p:cNvPicPr preferRelativeResize="0"/>
          <p:nvPr/>
        </p:nvPicPr>
        <p:blipFill rotWithShape="1">
          <a:blip r:embed="rId3">
            <a:alphaModFix/>
          </a:blip>
          <a:srcRect b="0" l="0" r="0" t="0"/>
          <a:stretch/>
        </p:blipFill>
        <p:spPr>
          <a:xfrm>
            <a:off x="2521528" y="2109761"/>
            <a:ext cx="6741316" cy="40454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68" name="Google Shape;568;p5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569" name="Google Shape;569;p50"/>
          <p:cNvSpPr txBox="1"/>
          <p:nvPr/>
        </p:nvSpPr>
        <p:spPr>
          <a:xfrm>
            <a:off x="432000" y="1125316"/>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Decision Trees</a:t>
            </a:r>
            <a:endParaRPr/>
          </a:p>
        </p:txBody>
      </p:sp>
      <p:sp>
        <p:nvSpPr>
          <p:cNvPr id="570" name="Google Shape;570;p50"/>
          <p:cNvSpPr/>
          <p:nvPr/>
        </p:nvSpPr>
        <p:spPr>
          <a:xfrm>
            <a:off x="432000" y="1873985"/>
            <a:ext cx="7373651" cy="5078313"/>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Helvetica Neue"/>
                <a:ea typeface="Helvetica Neue"/>
                <a:cs typeface="Helvetica Neue"/>
                <a:sym typeface="Helvetica Neue"/>
              </a:rPr>
              <a:t>Decision Tree is one of the easiest and popular classification algorithms to understand and interpret. It can be utilized for both classification and regression kind of problem.</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Helvetica Neue"/>
              <a:ea typeface="Helvetica Neue"/>
              <a:cs typeface="Helvetica Neue"/>
              <a:sym typeface="Helvetica Neue"/>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Helvetica Neue"/>
                <a:ea typeface="Helvetica Neue"/>
                <a:cs typeface="Helvetica Neue"/>
                <a:sym typeface="Helvetica Neue"/>
              </a:rPr>
              <a:t>A decision tree is </a:t>
            </a:r>
            <a:r>
              <a:rPr b="1" lang="en-US" sz="1800">
                <a:solidFill>
                  <a:schemeClr val="dk1"/>
                </a:solidFill>
                <a:latin typeface="Helvetica Neue"/>
                <a:ea typeface="Helvetica Neue"/>
                <a:cs typeface="Helvetica Neue"/>
                <a:sym typeface="Helvetica Neue"/>
              </a:rPr>
              <a:t>a flowchart-like</a:t>
            </a:r>
            <a:r>
              <a:rPr lang="en-US" sz="1800">
                <a:solidFill>
                  <a:schemeClr val="dk1"/>
                </a:solidFill>
                <a:latin typeface="Helvetica Neue"/>
                <a:ea typeface="Helvetica Neue"/>
                <a:cs typeface="Helvetica Neue"/>
                <a:sym typeface="Helvetica Neue"/>
              </a:rPr>
              <a:t> tree structure where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Helvetica Neue"/>
                <a:ea typeface="Helvetica Neue"/>
                <a:cs typeface="Helvetica Neue"/>
                <a:sym typeface="Helvetica Neue"/>
              </a:rPr>
              <a:t> an </a:t>
            </a:r>
            <a:r>
              <a:rPr b="1" i="0" lang="en-US" sz="1800" u="none" cap="none" strike="noStrike">
                <a:solidFill>
                  <a:schemeClr val="dk1"/>
                </a:solidFill>
                <a:latin typeface="Helvetica Neue"/>
                <a:ea typeface="Helvetica Neue"/>
                <a:cs typeface="Helvetica Neue"/>
                <a:sym typeface="Helvetica Neue"/>
              </a:rPr>
              <a:t>internal node </a:t>
            </a:r>
            <a:r>
              <a:rPr b="0" i="0" lang="en-US" sz="1800" u="none" cap="none" strike="noStrike">
                <a:solidFill>
                  <a:schemeClr val="dk1"/>
                </a:solidFill>
                <a:latin typeface="Helvetica Neue"/>
                <a:ea typeface="Helvetica Neue"/>
                <a:cs typeface="Helvetica Neue"/>
                <a:sym typeface="Helvetica Neue"/>
              </a:rPr>
              <a:t>represents a </a:t>
            </a:r>
            <a:r>
              <a:rPr b="1" i="0" lang="en-US" sz="1800" u="none" cap="none" strike="noStrike">
                <a:solidFill>
                  <a:schemeClr val="dk1"/>
                </a:solidFill>
                <a:latin typeface="Helvetica Neue"/>
                <a:ea typeface="Helvetica Neue"/>
                <a:cs typeface="Helvetica Neue"/>
                <a:sym typeface="Helvetica Neue"/>
              </a:rPr>
              <a:t>feature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Helvetica Neue"/>
                <a:ea typeface="Helvetica Neue"/>
                <a:cs typeface="Helvetica Neue"/>
                <a:sym typeface="Helvetica Neue"/>
              </a:rPr>
              <a:t> the </a:t>
            </a:r>
            <a:r>
              <a:rPr b="1" i="0" lang="en-US" sz="1800" u="none" cap="none" strike="noStrike">
                <a:solidFill>
                  <a:schemeClr val="dk1"/>
                </a:solidFill>
                <a:latin typeface="Helvetica Neue"/>
                <a:ea typeface="Helvetica Neue"/>
                <a:cs typeface="Helvetica Neue"/>
                <a:sym typeface="Helvetica Neue"/>
              </a:rPr>
              <a:t>branch</a:t>
            </a:r>
            <a:r>
              <a:rPr b="0" i="0" lang="en-US" sz="1800" u="none" cap="none" strike="noStrike">
                <a:solidFill>
                  <a:schemeClr val="dk1"/>
                </a:solidFill>
                <a:latin typeface="Helvetica Neue"/>
                <a:ea typeface="Helvetica Neue"/>
                <a:cs typeface="Helvetica Neue"/>
                <a:sym typeface="Helvetica Neue"/>
              </a:rPr>
              <a:t> represents a </a:t>
            </a:r>
            <a:r>
              <a:rPr b="1" i="0" lang="en-US" sz="1800" u="none" cap="none" strike="noStrike">
                <a:solidFill>
                  <a:schemeClr val="dk1"/>
                </a:solidFill>
                <a:latin typeface="Helvetica Neue"/>
                <a:ea typeface="Helvetica Neue"/>
                <a:cs typeface="Helvetica Neue"/>
                <a:sym typeface="Helvetica Neue"/>
              </a:rPr>
              <a:t>decision rule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Helvetica Neue"/>
                <a:ea typeface="Helvetica Neue"/>
                <a:cs typeface="Helvetica Neue"/>
                <a:sym typeface="Helvetica Neue"/>
              </a:rPr>
              <a:t> each </a:t>
            </a:r>
            <a:r>
              <a:rPr b="1" i="0" lang="en-US" sz="1800" u="none" cap="none" strike="noStrike">
                <a:solidFill>
                  <a:schemeClr val="dk1"/>
                </a:solidFill>
                <a:latin typeface="Helvetica Neue"/>
                <a:ea typeface="Helvetica Neue"/>
                <a:cs typeface="Helvetica Neue"/>
                <a:sym typeface="Helvetica Neue"/>
              </a:rPr>
              <a:t>leaf node </a:t>
            </a:r>
            <a:r>
              <a:rPr b="0" i="0" lang="en-US" sz="1800" u="none" cap="none" strike="noStrike">
                <a:solidFill>
                  <a:schemeClr val="dk1"/>
                </a:solidFill>
                <a:latin typeface="Helvetica Neue"/>
                <a:ea typeface="Helvetica Neue"/>
                <a:cs typeface="Helvetica Neue"/>
                <a:sym typeface="Helvetica Neue"/>
              </a:rPr>
              <a:t>represents the </a:t>
            </a:r>
            <a:r>
              <a:rPr b="1" i="0" lang="en-US" sz="1800" u="none" cap="none" strike="noStrike">
                <a:solidFill>
                  <a:schemeClr val="dk1"/>
                </a:solidFill>
                <a:latin typeface="Helvetica Neue"/>
                <a:ea typeface="Helvetica Neue"/>
                <a:cs typeface="Helvetica Neue"/>
                <a:sym typeface="Helvetica Neue"/>
              </a:rPr>
              <a:t>outcome</a:t>
            </a:r>
            <a:endParaRPr b="0" i="0" sz="1800" u="none" cap="none" strike="noStrike">
              <a:solidFill>
                <a:schemeClr val="dk1"/>
              </a:solidFill>
              <a:latin typeface="Helvetica Neue"/>
              <a:ea typeface="Helvetica Neue"/>
              <a:cs typeface="Helvetica Neue"/>
              <a:sym typeface="Helvetica Neue"/>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Helvetica Neue"/>
              <a:ea typeface="Helvetica Neue"/>
              <a:cs typeface="Helvetica Neue"/>
              <a:sym typeface="Helvetica Neue"/>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Helvetica Neue"/>
                <a:ea typeface="Helvetica Neue"/>
                <a:cs typeface="Helvetica Neue"/>
                <a:sym typeface="Helvetica Neue"/>
              </a:rPr>
              <a:t>The </a:t>
            </a:r>
            <a:r>
              <a:rPr b="1" lang="en-US" sz="1800">
                <a:solidFill>
                  <a:schemeClr val="dk1"/>
                </a:solidFill>
                <a:latin typeface="Helvetica Neue"/>
                <a:ea typeface="Helvetica Neue"/>
                <a:cs typeface="Helvetica Neue"/>
                <a:sym typeface="Helvetica Neue"/>
              </a:rPr>
              <a:t>topmost node </a:t>
            </a:r>
            <a:r>
              <a:rPr lang="en-US" sz="1800">
                <a:solidFill>
                  <a:schemeClr val="dk1"/>
                </a:solidFill>
                <a:latin typeface="Helvetica Neue"/>
                <a:ea typeface="Helvetica Neue"/>
                <a:cs typeface="Helvetica Neue"/>
                <a:sym typeface="Helvetica Neue"/>
              </a:rPr>
              <a:t>in a decision tree is known as the </a:t>
            </a:r>
            <a:r>
              <a:rPr b="1" lang="en-US" sz="1800">
                <a:solidFill>
                  <a:schemeClr val="dk1"/>
                </a:solidFill>
                <a:latin typeface="Helvetica Neue"/>
                <a:ea typeface="Helvetica Neue"/>
                <a:cs typeface="Helvetica Neue"/>
                <a:sym typeface="Helvetica Neue"/>
              </a:rPr>
              <a:t>root node</a:t>
            </a:r>
            <a:r>
              <a:rPr lang="en-US" sz="1800">
                <a:solidFill>
                  <a:schemeClr val="dk1"/>
                </a:solidFill>
                <a:latin typeface="Helvetica Neue"/>
                <a:ea typeface="Helvetica Neue"/>
                <a:cs typeface="Helvetica Neue"/>
                <a:sym typeface="Helvetica Neue"/>
              </a:rPr>
              <a:t>. It learns to partition on the basis of the </a:t>
            </a:r>
            <a:r>
              <a:rPr b="1" lang="en-US" sz="1800">
                <a:solidFill>
                  <a:schemeClr val="dk1"/>
                </a:solidFill>
                <a:latin typeface="Helvetica Neue"/>
                <a:ea typeface="Helvetica Neue"/>
                <a:cs typeface="Helvetica Neue"/>
                <a:sym typeface="Helvetica Neue"/>
              </a:rPr>
              <a:t>feature value</a:t>
            </a:r>
            <a:r>
              <a:rPr lang="en-US" sz="1800">
                <a:solidFill>
                  <a:schemeClr val="dk1"/>
                </a:solidFill>
                <a:latin typeface="Helvetica Neue"/>
                <a:ea typeface="Helvetica Neue"/>
                <a:cs typeface="Helvetica Neue"/>
                <a:sym typeface="Helvetica Neue"/>
              </a:rPr>
              <a:t>. It partitions the tree recursively </a:t>
            </a:r>
            <a:r>
              <a:rPr b="1" lang="en-US" sz="1800">
                <a:solidFill>
                  <a:schemeClr val="dk1"/>
                </a:solidFill>
                <a:latin typeface="Helvetica Neue"/>
                <a:ea typeface="Helvetica Neue"/>
                <a:cs typeface="Helvetica Neue"/>
                <a:sym typeface="Helvetica Neue"/>
              </a:rPr>
              <a:t>by recursive partitioning</a:t>
            </a:r>
            <a:r>
              <a:rPr lang="en-US" sz="1800">
                <a:solidFill>
                  <a:schemeClr val="dk1"/>
                </a:solidFill>
                <a:latin typeface="Helvetica Neue"/>
                <a:ea typeface="Helvetica Neue"/>
                <a:cs typeface="Helvetica Neue"/>
                <a:sym typeface="Helvetica Neue"/>
              </a:rPr>
              <a:t>.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Helvetica Neue"/>
              <a:ea typeface="Helvetica Neue"/>
              <a:cs typeface="Helvetica Neue"/>
              <a:sym typeface="Helvetica Neue"/>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Helvetica Neue"/>
                <a:ea typeface="Helvetica Neue"/>
                <a:cs typeface="Helvetica Neue"/>
                <a:sym typeface="Helvetica Neue"/>
              </a:rPr>
              <a:t>This flowchart-like structure helps you in decision making. It's visualization like a flowchart diagram which easily </a:t>
            </a:r>
            <a:r>
              <a:rPr b="1" lang="en-US" sz="1800">
                <a:solidFill>
                  <a:schemeClr val="dk1"/>
                </a:solidFill>
                <a:latin typeface="Helvetica Neue"/>
                <a:ea typeface="Helvetica Neue"/>
                <a:cs typeface="Helvetica Neue"/>
                <a:sym typeface="Helvetica Neue"/>
              </a:rPr>
              <a:t>mimics the human level thinking</a:t>
            </a:r>
            <a:r>
              <a:rPr lang="en-US" sz="1800">
                <a:solidFill>
                  <a:schemeClr val="dk1"/>
                </a:solidFill>
                <a:latin typeface="Helvetica Neue"/>
                <a:ea typeface="Helvetica Neue"/>
                <a:cs typeface="Helvetica Neue"/>
                <a:sym typeface="Helvetica Neue"/>
              </a:rPr>
              <a:t>. That is why decision trees are easy to understand and interpret.</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pic>
        <p:nvPicPr>
          <p:cNvPr id="571" name="Google Shape;571;p50"/>
          <p:cNvPicPr preferRelativeResize="0"/>
          <p:nvPr/>
        </p:nvPicPr>
        <p:blipFill rotWithShape="1">
          <a:blip r:embed="rId3">
            <a:alphaModFix/>
          </a:blip>
          <a:srcRect b="0" l="0" r="0" t="0"/>
          <a:stretch/>
        </p:blipFill>
        <p:spPr>
          <a:xfrm>
            <a:off x="7582307" y="2216727"/>
            <a:ext cx="4346062" cy="302952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78" name="Google Shape;578;p5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579" name="Google Shape;579;p51"/>
          <p:cNvSpPr txBox="1"/>
          <p:nvPr/>
        </p:nvSpPr>
        <p:spPr>
          <a:xfrm>
            <a:off x="432000" y="1125316"/>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Decision Trees - Example</a:t>
            </a:r>
            <a:endParaRPr/>
          </a:p>
        </p:txBody>
      </p:sp>
      <p:pic>
        <p:nvPicPr>
          <p:cNvPr id="580" name="Google Shape;580;p51"/>
          <p:cNvPicPr preferRelativeResize="0"/>
          <p:nvPr/>
        </p:nvPicPr>
        <p:blipFill rotWithShape="1">
          <a:blip r:embed="rId3">
            <a:alphaModFix/>
          </a:blip>
          <a:srcRect b="0" l="0" r="0" t="0"/>
          <a:stretch/>
        </p:blipFill>
        <p:spPr>
          <a:xfrm>
            <a:off x="4797621" y="1729295"/>
            <a:ext cx="7292972" cy="3231160"/>
          </a:xfrm>
          <a:prstGeom prst="rect">
            <a:avLst/>
          </a:prstGeom>
          <a:noFill/>
          <a:ln>
            <a:noFill/>
          </a:ln>
        </p:spPr>
      </p:pic>
      <p:pic>
        <p:nvPicPr>
          <p:cNvPr id="581" name="Google Shape;581;p51"/>
          <p:cNvPicPr preferRelativeResize="0"/>
          <p:nvPr/>
        </p:nvPicPr>
        <p:blipFill rotWithShape="1">
          <a:blip r:embed="rId4">
            <a:alphaModFix/>
          </a:blip>
          <a:srcRect b="0" l="0" r="0" t="0"/>
          <a:stretch/>
        </p:blipFill>
        <p:spPr>
          <a:xfrm>
            <a:off x="95674" y="2030661"/>
            <a:ext cx="4701947" cy="37950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88" name="Google Shape;588;p5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589" name="Google Shape;589;p52"/>
          <p:cNvSpPr txBox="1"/>
          <p:nvPr/>
        </p:nvSpPr>
        <p:spPr>
          <a:xfrm>
            <a:off x="432000" y="1125316"/>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Decision Trees</a:t>
            </a:r>
            <a:endParaRPr/>
          </a:p>
        </p:txBody>
      </p:sp>
      <p:sp>
        <p:nvSpPr>
          <p:cNvPr id="590" name="Google Shape;590;p52"/>
          <p:cNvSpPr/>
          <p:nvPr/>
        </p:nvSpPr>
        <p:spPr>
          <a:xfrm>
            <a:off x="432000" y="1873985"/>
            <a:ext cx="737365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591" name="Google Shape;591;p52"/>
          <p:cNvSpPr/>
          <p:nvPr/>
        </p:nvSpPr>
        <p:spPr>
          <a:xfrm>
            <a:off x="371301" y="1960640"/>
            <a:ext cx="1155706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How to do we decide which attribute to consider for the split? </a:t>
            </a:r>
            <a:endParaRPr/>
          </a:p>
        </p:txBody>
      </p:sp>
      <p:sp>
        <p:nvSpPr>
          <p:cNvPr id="592" name="Google Shape;592;p52"/>
          <p:cNvSpPr/>
          <p:nvPr/>
        </p:nvSpPr>
        <p:spPr>
          <a:xfrm>
            <a:off x="371300" y="4276978"/>
            <a:ext cx="6987031"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Helvetica Neue"/>
                <a:ea typeface="Helvetica Neue"/>
                <a:cs typeface="Helvetica Neue"/>
                <a:sym typeface="Helvetica Neue"/>
              </a:rPr>
              <a:t>Some of the most known selection measurements are:</a:t>
            </a:r>
            <a:endParaRPr/>
          </a:p>
          <a:p>
            <a:pPr indent="0" lvl="0" marL="0" marR="0" rtl="0" algn="l">
              <a:spcBef>
                <a:spcPts val="0"/>
              </a:spcBef>
              <a:spcAft>
                <a:spcPts val="0"/>
              </a:spcAft>
              <a:buNone/>
            </a:pPr>
            <a:r>
              <a:t/>
            </a:r>
            <a:endParaRPr b="1" sz="2000">
              <a:solidFill>
                <a:schemeClr val="dk1"/>
              </a:solidFill>
              <a:latin typeface="Helvetica Neue"/>
              <a:ea typeface="Helvetica Neue"/>
              <a:cs typeface="Helvetica Neue"/>
              <a:sym typeface="Helvetica Neue"/>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Entropy</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Gini Index </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Information Gain</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Helvetica Neue"/>
                <a:ea typeface="Helvetica Neue"/>
                <a:cs typeface="Helvetica Neue"/>
                <a:sym typeface="Helvetica Neue"/>
              </a:rPr>
              <a:t>Gain Ratio</a:t>
            </a:r>
            <a:endParaRPr/>
          </a:p>
        </p:txBody>
      </p:sp>
      <p:sp>
        <p:nvSpPr>
          <p:cNvPr id="593" name="Google Shape;593;p52"/>
          <p:cNvSpPr/>
          <p:nvPr/>
        </p:nvSpPr>
        <p:spPr>
          <a:xfrm>
            <a:off x="371301" y="2887976"/>
            <a:ext cx="11557068"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We need a method that measures how well a decision for one attribute can split efficiently the data into more homogeneous subsets.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00" name="Google Shape;600;p5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601" name="Google Shape;601;p53"/>
          <p:cNvSpPr txBox="1"/>
          <p:nvPr/>
        </p:nvSpPr>
        <p:spPr>
          <a:xfrm>
            <a:off x="432000" y="1125316"/>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Decision Trees - Example</a:t>
            </a:r>
            <a:endParaRPr/>
          </a:p>
        </p:txBody>
      </p:sp>
      <p:pic>
        <p:nvPicPr>
          <p:cNvPr id="602" name="Google Shape;602;p53"/>
          <p:cNvPicPr preferRelativeResize="0"/>
          <p:nvPr/>
        </p:nvPicPr>
        <p:blipFill rotWithShape="1">
          <a:blip r:embed="rId3">
            <a:alphaModFix/>
          </a:blip>
          <a:srcRect b="0" l="0" r="0" t="0"/>
          <a:stretch/>
        </p:blipFill>
        <p:spPr>
          <a:xfrm>
            <a:off x="432000" y="1986028"/>
            <a:ext cx="4701947" cy="3795089"/>
          </a:xfrm>
          <a:prstGeom prst="rect">
            <a:avLst/>
          </a:prstGeom>
          <a:noFill/>
          <a:ln>
            <a:noFill/>
          </a:ln>
        </p:spPr>
      </p:pic>
      <p:sp>
        <p:nvSpPr>
          <p:cNvPr id="603" name="Google Shape;603;p53"/>
          <p:cNvSpPr/>
          <p:nvPr/>
        </p:nvSpPr>
        <p:spPr>
          <a:xfrm>
            <a:off x="432000" y="5066413"/>
            <a:ext cx="4698132" cy="3325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4" name="Google Shape;604;p53"/>
          <p:cNvSpPr/>
          <p:nvPr/>
        </p:nvSpPr>
        <p:spPr>
          <a:xfrm>
            <a:off x="432000" y="3359966"/>
            <a:ext cx="4701947" cy="3325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5" name="Google Shape;605;p53"/>
          <p:cNvSpPr/>
          <p:nvPr/>
        </p:nvSpPr>
        <p:spPr>
          <a:xfrm>
            <a:off x="428184" y="2709948"/>
            <a:ext cx="4701947" cy="3325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6" name="Google Shape;606;p53"/>
          <p:cNvSpPr/>
          <p:nvPr/>
        </p:nvSpPr>
        <p:spPr>
          <a:xfrm>
            <a:off x="8495608" y="1450109"/>
            <a:ext cx="1886989" cy="53591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Cloudy weather?</a:t>
            </a:r>
            <a:endParaRPr/>
          </a:p>
        </p:txBody>
      </p:sp>
      <p:cxnSp>
        <p:nvCxnSpPr>
          <p:cNvPr id="607" name="Google Shape;607;p53"/>
          <p:cNvCxnSpPr/>
          <p:nvPr/>
        </p:nvCxnSpPr>
        <p:spPr>
          <a:xfrm flipH="1">
            <a:off x="8478982" y="1986028"/>
            <a:ext cx="931025" cy="615856"/>
          </a:xfrm>
          <a:prstGeom prst="straightConnector1">
            <a:avLst/>
          </a:prstGeom>
          <a:noFill/>
          <a:ln cap="flat" cmpd="sng" w="9525">
            <a:solidFill>
              <a:schemeClr val="accent1"/>
            </a:solidFill>
            <a:prstDash val="solid"/>
            <a:miter lim="800000"/>
            <a:headEnd len="sm" w="sm" type="none"/>
            <a:tailEnd len="med" w="med" type="triangle"/>
          </a:ln>
        </p:spPr>
      </p:cxnSp>
      <p:cxnSp>
        <p:nvCxnSpPr>
          <p:cNvPr id="608" name="Google Shape;608;p53"/>
          <p:cNvCxnSpPr>
            <a:stCxn id="606" idx="2"/>
          </p:cNvCxnSpPr>
          <p:nvPr/>
        </p:nvCxnSpPr>
        <p:spPr>
          <a:xfrm>
            <a:off x="9439103" y="1986028"/>
            <a:ext cx="943500" cy="615900"/>
          </a:xfrm>
          <a:prstGeom prst="straightConnector1">
            <a:avLst/>
          </a:prstGeom>
          <a:noFill/>
          <a:ln cap="flat" cmpd="sng" w="9525">
            <a:solidFill>
              <a:schemeClr val="accent1"/>
            </a:solidFill>
            <a:prstDash val="solid"/>
            <a:miter lim="800000"/>
            <a:headEnd len="sm" w="sm" type="none"/>
            <a:tailEnd len="med" w="med" type="triangle"/>
          </a:ln>
        </p:spPr>
      </p:cxnSp>
      <p:sp>
        <p:nvSpPr>
          <p:cNvPr id="609" name="Google Shape;609;p53"/>
          <p:cNvSpPr txBox="1"/>
          <p:nvPr/>
        </p:nvSpPr>
        <p:spPr>
          <a:xfrm>
            <a:off x="8495608" y="2189690"/>
            <a:ext cx="365760" cy="2085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rgbClr val="3F3F3F"/>
                </a:solidFill>
                <a:latin typeface="Helvetica Neue"/>
                <a:ea typeface="Helvetica Neue"/>
                <a:cs typeface="Helvetica Neue"/>
                <a:sym typeface="Helvetica Neue"/>
              </a:rPr>
              <a:t>NO</a:t>
            </a:r>
            <a:endParaRPr/>
          </a:p>
        </p:txBody>
      </p:sp>
      <p:sp>
        <p:nvSpPr>
          <p:cNvPr id="610" name="Google Shape;610;p53"/>
          <p:cNvSpPr txBox="1"/>
          <p:nvPr/>
        </p:nvSpPr>
        <p:spPr>
          <a:xfrm>
            <a:off x="10112434" y="2189690"/>
            <a:ext cx="532562" cy="2085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rgbClr val="3F3F3F"/>
                </a:solidFill>
                <a:latin typeface="Helvetica Neue"/>
                <a:ea typeface="Helvetica Neue"/>
                <a:cs typeface="Helvetica Neue"/>
                <a:sym typeface="Helvetica Neue"/>
              </a:rPr>
              <a:t>YES</a:t>
            </a:r>
            <a:endParaRPr sz="1600">
              <a:solidFill>
                <a:srgbClr val="3F3F3F"/>
              </a:solidFill>
              <a:latin typeface="Helvetica Neue"/>
              <a:ea typeface="Helvetica Neue"/>
              <a:cs typeface="Helvetica Neue"/>
              <a:sym typeface="Helvetica Neue"/>
            </a:endParaRPr>
          </a:p>
        </p:txBody>
      </p:sp>
      <p:sp>
        <p:nvSpPr>
          <p:cNvPr id="611" name="Google Shape;611;p53"/>
          <p:cNvSpPr/>
          <p:nvPr/>
        </p:nvSpPr>
        <p:spPr>
          <a:xfrm>
            <a:off x="7356631" y="2668384"/>
            <a:ext cx="1978562" cy="415636"/>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Helvetica Neue"/>
                <a:ea typeface="Helvetica Neue"/>
                <a:cs typeface="Helvetica Neue"/>
                <a:sym typeface="Helvetica Neue"/>
              </a:rPr>
              <a:t>Sunny Weather?</a:t>
            </a:r>
            <a:endParaRPr/>
          </a:p>
        </p:txBody>
      </p:sp>
      <p:sp>
        <p:nvSpPr>
          <p:cNvPr id="612" name="Google Shape;612;p53"/>
          <p:cNvSpPr txBox="1"/>
          <p:nvPr/>
        </p:nvSpPr>
        <p:spPr>
          <a:xfrm>
            <a:off x="10228812" y="2769763"/>
            <a:ext cx="1815935" cy="59020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3F3F3F"/>
                </a:solidFill>
                <a:latin typeface="Helvetica Neue"/>
                <a:ea typeface="Helvetica Neue"/>
                <a:cs typeface="Helvetica Neue"/>
                <a:sym typeface="Helvetica Neue"/>
              </a:rPr>
              <a:t>PLAY</a:t>
            </a:r>
            <a:endParaRPr/>
          </a:p>
        </p:txBody>
      </p:sp>
      <p:cxnSp>
        <p:nvCxnSpPr>
          <p:cNvPr id="613" name="Google Shape;613;p53"/>
          <p:cNvCxnSpPr/>
          <p:nvPr/>
        </p:nvCxnSpPr>
        <p:spPr>
          <a:xfrm flipH="1">
            <a:off x="7352607" y="3084020"/>
            <a:ext cx="931025" cy="615856"/>
          </a:xfrm>
          <a:prstGeom prst="straightConnector1">
            <a:avLst/>
          </a:prstGeom>
          <a:noFill/>
          <a:ln cap="flat" cmpd="sng" w="9525">
            <a:solidFill>
              <a:schemeClr val="accent1"/>
            </a:solidFill>
            <a:prstDash val="solid"/>
            <a:miter lim="800000"/>
            <a:headEnd len="sm" w="sm" type="none"/>
            <a:tailEnd len="med" w="med" type="triangle"/>
          </a:ln>
        </p:spPr>
      </p:cxnSp>
      <p:cxnSp>
        <p:nvCxnSpPr>
          <p:cNvPr id="614" name="Google Shape;614;p53"/>
          <p:cNvCxnSpPr/>
          <p:nvPr/>
        </p:nvCxnSpPr>
        <p:spPr>
          <a:xfrm>
            <a:off x="8312728" y="3084020"/>
            <a:ext cx="943494" cy="615856"/>
          </a:xfrm>
          <a:prstGeom prst="straightConnector1">
            <a:avLst/>
          </a:prstGeom>
          <a:noFill/>
          <a:ln cap="flat" cmpd="sng" w="9525">
            <a:solidFill>
              <a:schemeClr val="accent1"/>
            </a:solidFill>
            <a:prstDash val="solid"/>
            <a:miter lim="800000"/>
            <a:headEnd len="sm" w="sm" type="none"/>
            <a:tailEnd len="med" w="med" type="triangle"/>
          </a:ln>
        </p:spPr>
      </p:cxnSp>
      <p:sp>
        <p:nvSpPr>
          <p:cNvPr id="615" name="Google Shape;615;p53"/>
          <p:cNvSpPr txBox="1"/>
          <p:nvPr/>
        </p:nvSpPr>
        <p:spPr>
          <a:xfrm>
            <a:off x="7340138" y="3254194"/>
            <a:ext cx="558442" cy="7228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rgbClr val="3F3F3F"/>
                </a:solidFill>
                <a:latin typeface="Helvetica Neue"/>
                <a:ea typeface="Helvetica Neue"/>
                <a:cs typeface="Helvetica Neue"/>
                <a:sym typeface="Helvetica Neue"/>
              </a:rPr>
              <a:t>YES</a:t>
            </a:r>
            <a:endParaRPr/>
          </a:p>
        </p:txBody>
      </p:sp>
      <p:sp>
        <p:nvSpPr>
          <p:cNvPr id="616" name="Google Shape;616;p53"/>
          <p:cNvSpPr txBox="1"/>
          <p:nvPr/>
        </p:nvSpPr>
        <p:spPr>
          <a:xfrm>
            <a:off x="8986059" y="3287682"/>
            <a:ext cx="365760" cy="2085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rgbClr val="3F3F3F"/>
                </a:solidFill>
                <a:latin typeface="Helvetica Neue"/>
                <a:ea typeface="Helvetica Neue"/>
                <a:cs typeface="Helvetica Neue"/>
                <a:sym typeface="Helvetica Neue"/>
              </a:rPr>
              <a:t>NO</a:t>
            </a:r>
            <a:endParaRPr/>
          </a:p>
        </p:txBody>
      </p:sp>
      <p:pic>
        <p:nvPicPr>
          <p:cNvPr descr="https://jiankaiwang.gitbooks.io/ds/content/images/rf_decision-tree.png" id="617" name="Google Shape;617;p53"/>
          <p:cNvPicPr preferRelativeResize="0"/>
          <p:nvPr/>
        </p:nvPicPr>
        <p:blipFill rotWithShape="1">
          <a:blip r:embed="rId4">
            <a:alphaModFix/>
          </a:blip>
          <a:srcRect b="0" l="0" r="0" t="0"/>
          <a:stretch/>
        </p:blipFill>
        <p:spPr>
          <a:xfrm>
            <a:off x="7428709" y="4327363"/>
            <a:ext cx="3216287" cy="2293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24" name="Google Shape;624;p5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625" name="Google Shape;625;p54"/>
          <p:cNvSpPr txBox="1"/>
          <p:nvPr/>
        </p:nvSpPr>
        <p:spPr>
          <a:xfrm>
            <a:off x="432000" y="1125316"/>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Random Forest</a:t>
            </a:r>
            <a:endParaRPr/>
          </a:p>
        </p:txBody>
      </p:sp>
      <p:pic>
        <p:nvPicPr>
          <p:cNvPr id="626" name="Google Shape;626;p54"/>
          <p:cNvPicPr preferRelativeResize="0"/>
          <p:nvPr/>
        </p:nvPicPr>
        <p:blipFill rotWithShape="1">
          <a:blip r:embed="rId3">
            <a:alphaModFix/>
          </a:blip>
          <a:srcRect b="0" l="0" r="0" t="0"/>
          <a:stretch/>
        </p:blipFill>
        <p:spPr>
          <a:xfrm>
            <a:off x="6761850" y="1059315"/>
            <a:ext cx="5010150" cy="5095875"/>
          </a:xfrm>
          <a:prstGeom prst="rect">
            <a:avLst/>
          </a:prstGeom>
          <a:noFill/>
          <a:ln>
            <a:noFill/>
          </a:ln>
        </p:spPr>
      </p:pic>
      <p:sp>
        <p:nvSpPr>
          <p:cNvPr id="627" name="Google Shape;627;p54"/>
          <p:cNvSpPr txBox="1"/>
          <p:nvPr/>
        </p:nvSpPr>
        <p:spPr>
          <a:xfrm>
            <a:off x="573578" y="2003366"/>
            <a:ext cx="5885411" cy="3690851"/>
          </a:xfrm>
          <a:prstGeom prst="rect">
            <a:avLst/>
          </a:prstGeom>
          <a:noFill/>
          <a:ln>
            <a:noFill/>
          </a:ln>
        </p:spPr>
        <p:txBody>
          <a:bodyPr anchorCtr="0" anchor="t" bIns="0" lIns="0" spcFirstLastPara="1" rIns="0" wrap="square" tIns="0">
            <a:noAutofit/>
          </a:bodyPr>
          <a:lstStyle/>
          <a:p>
            <a:pPr indent="-342900" lvl="0" marL="342900" marR="0" rtl="0" algn="l">
              <a:spcBef>
                <a:spcPts val="0"/>
              </a:spcBef>
              <a:spcAft>
                <a:spcPts val="0"/>
              </a:spcAft>
              <a:buClr>
                <a:srgbClr val="3F3F3F"/>
              </a:buClr>
              <a:buSzPts val="2000"/>
              <a:buFont typeface="Arial"/>
              <a:buChar char="•"/>
            </a:pPr>
            <a:r>
              <a:rPr b="1" lang="en-US" sz="2000">
                <a:solidFill>
                  <a:srgbClr val="3F3F3F"/>
                </a:solidFill>
                <a:latin typeface="Helvetica Neue"/>
                <a:ea typeface="Helvetica Neue"/>
                <a:cs typeface="Helvetica Neue"/>
                <a:sym typeface="Helvetica Neue"/>
              </a:rPr>
              <a:t>Multiple individual trees</a:t>
            </a:r>
            <a:endParaRPr/>
          </a:p>
          <a:p>
            <a:pPr indent="-342900" lvl="0" marL="342900" marR="0" rtl="0" algn="l">
              <a:spcBef>
                <a:spcPts val="0"/>
              </a:spcBef>
              <a:spcAft>
                <a:spcPts val="0"/>
              </a:spcAft>
              <a:buClr>
                <a:srgbClr val="3F3F3F"/>
              </a:buClr>
              <a:buSzPts val="2000"/>
              <a:buFont typeface="Arial"/>
              <a:buChar char="•"/>
            </a:pPr>
            <a:r>
              <a:rPr b="1" lang="en-US" sz="2000">
                <a:solidFill>
                  <a:srgbClr val="3F3F3F"/>
                </a:solidFill>
                <a:latin typeface="Helvetica Neue"/>
                <a:ea typeface="Helvetica Neue"/>
                <a:cs typeface="Helvetica Neue"/>
                <a:sym typeface="Helvetica Neue"/>
              </a:rPr>
              <a:t>Voting mechanism</a:t>
            </a:r>
            <a:endParaRPr/>
          </a:p>
          <a:p>
            <a:pPr indent="-342900" lvl="0" marL="342900" marR="0" rtl="0" algn="l">
              <a:spcBef>
                <a:spcPts val="0"/>
              </a:spcBef>
              <a:spcAft>
                <a:spcPts val="0"/>
              </a:spcAft>
              <a:buClr>
                <a:srgbClr val="3F3F3F"/>
              </a:buClr>
              <a:buSzPts val="2000"/>
              <a:buFont typeface="Arial"/>
              <a:buChar char="•"/>
            </a:pPr>
            <a:r>
              <a:rPr b="1" lang="en-US" sz="2000">
                <a:solidFill>
                  <a:srgbClr val="3F3F3F"/>
                </a:solidFill>
                <a:latin typeface="Helvetica Neue"/>
                <a:ea typeface="Helvetica Neue"/>
                <a:cs typeface="Helvetica Neue"/>
                <a:sym typeface="Helvetica Neue"/>
              </a:rPr>
              <a:t>Bagging (Bootstrap Method) </a:t>
            </a:r>
            <a:endParaRPr/>
          </a:p>
          <a:p>
            <a:pPr indent="0" lvl="0" marL="0" marR="0" rtl="0" algn="l">
              <a:spcBef>
                <a:spcPts val="0"/>
              </a:spcBef>
              <a:spcAft>
                <a:spcPts val="0"/>
              </a:spcAft>
              <a:buNone/>
            </a:pPr>
            <a:r>
              <a:t/>
            </a:r>
            <a:endParaRPr sz="2000">
              <a:solidFill>
                <a:srgbClr val="3F3F3F"/>
              </a:solidFill>
              <a:latin typeface="Helvetica Neue"/>
              <a:ea typeface="Helvetica Neue"/>
              <a:cs typeface="Helvetica Neue"/>
              <a:sym typeface="Helvetica Neue"/>
            </a:endParaRPr>
          </a:p>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Benefits??</a:t>
            </a:r>
            <a:endParaRPr/>
          </a:p>
          <a:p>
            <a:pPr indent="0" lvl="0" marL="0" marR="0" rtl="0" algn="l">
              <a:spcBef>
                <a:spcPts val="0"/>
              </a:spcBef>
              <a:spcAft>
                <a:spcPts val="0"/>
              </a:spcAft>
              <a:buNone/>
            </a:pPr>
            <a:r>
              <a:t/>
            </a:r>
            <a:endParaRPr sz="2000">
              <a:solidFill>
                <a:srgbClr val="3F3F3F"/>
              </a:solidFill>
              <a:latin typeface="Helvetica Neue"/>
              <a:ea typeface="Helvetica Neue"/>
              <a:cs typeface="Helvetica Neue"/>
              <a:sym typeface="Helvetica Neue"/>
            </a:endParaRPr>
          </a:p>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a:t>
            </a:r>
            <a:r>
              <a:rPr i="1" lang="en-US" sz="2000">
                <a:solidFill>
                  <a:srgbClr val="3F3F3F"/>
                </a:solidFill>
                <a:latin typeface="Helvetica Neue"/>
                <a:ea typeface="Helvetica Neue"/>
                <a:cs typeface="Helvetica Neue"/>
                <a:sym typeface="Helvetica Neue"/>
              </a:rPr>
              <a:t>A large number of relatively uncorrelated models (trees) operating as a committee will outperform any of the individual constituent models</a:t>
            </a:r>
            <a:r>
              <a:rPr lang="en-US" sz="2000">
                <a:solidFill>
                  <a:srgbClr val="3F3F3F"/>
                </a:solidFill>
                <a:latin typeface="Helvetica Neue"/>
                <a:ea typeface="Helvetica Neue"/>
                <a:cs typeface="Helvetica Neue"/>
                <a:sym typeface="Helvetica Neue"/>
              </a:rPr>
              <a:t>.”</a:t>
            </a:r>
            <a:br>
              <a:rPr lang="en-US" sz="2000">
                <a:solidFill>
                  <a:srgbClr val="3F3F3F"/>
                </a:solidFill>
                <a:latin typeface="Helvetica Neue"/>
                <a:ea typeface="Helvetica Neue"/>
                <a:cs typeface="Helvetica Neue"/>
                <a:sym typeface="Helvetica Neue"/>
              </a:rPr>
            </a:br>
            <a:endParaRPr sz="2000">
              <a:solidFill>
                <a:srgbClr val="3F3F3F"/>
              </a:solidFill>
              <a:latin typeface="Helvetica Neue"/>
              <a:ea typeface="Helvetica Neue"/>
              <a:cs typeface="Helvetica Neue"/>
              <a:sym typeface="Helvetica Neue"/>
            </a:endParaRPr>
          </a:p>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Unless there is a systematically occurred error, the errors of each individual tree are “corrected” by the other trees. </a:t>
            </a:r>
            <a:endParaRPr sz="2000">
              <a:solidFill>
                <a:srgbClr val="3F3F3F"/>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34" name="Google Shape;634;p5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635" name="Google Shape;635;p55"/>
          <p:cNvSpPr txBox="1"/>
          <p:nvPr/>
        </p:nvSpPr>
        <p:spPr>
          <a:xfrm>
            <a:off x="432000" y="1083751"/>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Linear SVM</a:t>
            </a:r>
            <a:endParaRPr/>
          </a:p>
        </p:txBody>
      </p:sp>
      <p:sp>
        <p:nvSpPr>
          <p:cNvPr id="636" name="Google Shape;636;p55"/>
          <p:cNvSpPr txBox="1"/>
          <p:nvPr/>
        </p:nvSpPr>
        <p:spPr>
          <a:xfrm>
            <a:off x="274059" y="1995054"/>
            <a:ext cx="6349728" cy="387373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rgbClr val="3F3F3F"/>
                </a:solidFill>
                <a:latin typeface="Helvetica Neue"/>
                <a:ea typeface="Helvetica Neue"/>
                <a:cs typeface="Helvetica Neue"/>
                <a:sym typeface="Helvetica Neue"/>
              </a:rPr>
              <a:t>Supervised method for both classification and regression</a:t>
            </a:r>
            <a:endParaRPr/>
          </a:p>
          <a:p>
            <a:pPr indent="0" lvl="0" marL="0" marR="0" rtl="0" algn="l">
              <a:spcBef>
                <a:spcPts val="0"/>
              </a:spcBef>
              <a:spcAft>
                <a:spcPts val="0"/>
              </a:spcAft>
              <a:buNone/>
            </a:pPr>
            <a:r>
              <a:t/>
            </a:r>
            <a:endParaRPr b="1" sz="2000">
              <a:solidFill>
                <a:srgbClr val="3F3F3F"/>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rgbClr val="3F3F3F"/>
                </a:solidFill>
                <a:latin typeface="Helvetica Neue"/>
                <a:ea typeface="Helvetica Neue"/>
                <a:cs typeface="Helvetica Neue"/>
                <a:sym typeface="Helvetica Neue"/>
              </a:rPr>
              <a:t>Goal: Create the </a:t>
            </a:r>
            <a:r>
              <a:rPr b="1" lang="en-US" sz="1800">
                <a:solidFill>
                  <a:srgbClr val="3F3F3F"/>
                </a:solidFill>
                <a:latin typeface="Helvetica Neue"/>
                <a:ea typeface="Helvetica Neue"/>
                <a:cs typeface="Helvetica Neue"/>
                <a:sym typeface="Helvetica Neue"/>
              </a:rPr>
              <a:t>best line</a:t>
            </a:r>
            <a:r>
              <a:rPr lang="en-US" sz="1800">
                <a:solidFill>
                  <a:srgbClr val="3F3F3F"/>
                </a:solidFill>
                <a:latin typeface="Helvetica Neue"/>
                <a:ea typeface="Helvetica Neue"/>
                <a:cs typeface="Helvetica Neue"/>
                <a:sym typeface="Helvetica Neue"/>
              </a:rPr>
              <a:t> or </a:t>
            </a:r>
            <a:r>
              <a:rPr b="1" lang="en-US" sz="1800">
                <a:solidFill>
                  <a:srgbClr val="3F3F3F"/>
                </a:solidFill>
                <a:latin typeface="Helvetica Neue"/>
                <a:ea typeface="Helvetica Neue"/>
                <a:cs typeface="Helvetica Neue"/>
                <a:sym typeface="Helvetica Neue"/>
              </a:rPr>
              <a:t>decision boundary </a:t>
            </a:r>
            <a:r>
              <a:rPr lang="en-US" sz="1800">
                <a:solidFill>
                  <a:srgbClr val="3F3F3F"/>
                </a:solidFill>
                <a:latin typeface="Helvetica Neue"/>
                <a:ea typeface="Helvetica Neue"/>
                <a:cs typeface="Helvetica Neue"/>
                <a:sym typeface="Helvetica Neue"/>
              </a:rPr>
              <a:t>in order to easily put the new data point in the correct category in the future. This best decision boundary is called a </a:t>
            </a:r>
            <a:r>
              <a:rPr b="1" lang="en-US" sz="1800">
                <a:solidFill>
                  <a:srgbClr val="3F3F3F"/>
                </a:solidFill>
                <a:latin typeface="Helvetica Neue"/>
                <a:ea typeface="Helvetica Neue"/>
                <a:cs typeface="Helvetica Neue"/>
                <a:sym typeface="Helvetica Neue"/>
              </a:rPr>
              <a:t>hyperplane</a:t>
            </a:r>
            <a:r>
              <a:rPr b="1" lang="en-US" sz="2000">
                <a:solidFill>
                  <a:srgbClr val="3F3F3F"/>
                </a:solidFill>
                <a:latin typeface="Helvetica Neue"/>
                <a:ea typeface="Helvetica Neue"/>
                <a:cs typeface="Helvetica Neue"/>
                <a:sym typeface="Helvetica Neue"/>
              </a:rPr>
              <a:t>.</a:t>
            </a:r>
            <a:endParaRPr/>
          </a:p>
          <a:p>
            <a:pPr indent="0" lvl="0" marL="0" marR="0" rtl="0" algn="l">
              <a:spcBef>
                <a:spcPts val="0"/>
              </a:spcBef>
              <a:spcAft>
                <a:spcPts val="0"/>
              </a:spcAft>
              <a:buNone/>
            </a:pPr>
            <a:r>
              <a:t/>
            </a:r>
            <a:endParaRPr b="1" sz="2000">
              <a:solidFill>
                <a:srgbClr val="3F3F3F"/>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rgbClr val="3F3F3F"/>
                </a:solidFill>
                <a:latin typeface="Helvetica Neue"/>
                <a:ea typeface="Helvetica Neue"/>
                <a:cs typeface="Helvetica Neue"/>
                <a:sym typeface="Helvetica Neue"/>
              </a:rPr>
              <a:t>Extreme points/vectors (</a:t>
            </a:r>
            <a:r>
              <a:rPr b="1" lang="en-US" sz="1800">
                <a:solidFill>
                  <a:srgbClr val="3F3F3F"/>
                </a:solidFill>
                <a:latin typeface="Helvetica Neue"/>
                <a:ea typeface="Helvetica Neue"/>
                <a:cs typeface="Helvetica Neue"/>
                <a:sym typeface="Helvetica Neue"/>
              </a:rPr>
              <a:t>support vectors</a:t>
            </a:r>
            <a:r>
              <a:rPr lang="en-US" sz="1800">
                <a:solidFill>
                  <a:srgbClr val="3F3F3F"/>
                </a:solidFill>
                <a:latin typeface="Helvetica Neue"/>
                <a:ea typeface="Helvetica Neue"/>
                <a:cs typeface="Helvetica Neue"/>
                <a:sym typeface="Helvetica Neue"/>
              </a:rPr>
              <a:t>)</a:t>
            </a:r>
            <a:endParaRPr/>
          </a:p>
          <a:p>
            <a:pPr indent="0" lvl="0" marL="0" marR="0" rtl="0" algn="l">
              <a:spcBef>
                <a:spcPts val="0"/>
              </a:spcBef>
              <a:spcAft>
                <a:spcPts val="0"/>
              </a:spcAft>
              <a:buNone/>
            </a:pPr>
            <a:r>
              <a:t/>
            </a:r>
            <a:endParaRPr sz="1800">
              <a:solidFill>
                <a:srgbClr val="3F3F3F"/>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rgbClr val="3F3F3F"/>
                </a:solidFill>
                <a:latin typeface="Helvetica Neue"/>
                <a:ea typeface="Helvetica Neue"/>
                <a:cs typeface="Helvetica Neue"/>
                <a:sym typeface="Helvetica Neue"/>
              </a:rPr>
              <a:t>The </a:t>
            </a:r>
            <a:r>
              <a:rPr b="1" lang="en-US" sz="1800">
                <a:solidFill>
                  <a:srgbClr val="3F3F3F"/>
                </a:solidFill>
                <a:latin typeface="Helvetica Neue"/>
                <a:ea typeface="Helvetica Neue"/>
                <a:cs typeface="Helvetica Neue"/>
                <a:sym typeface="Helvetica Neue"/>
              </a:rPr>
              <a:t>objective</a:t>
            </a:r>
            <a:r>
              <a:rPr lang="en-US" sz="1800">
                <a:solidFill>
                  <a:srgbClr val="3F3F3F"/>
                </a:solidFill>
                <a:latin typeface="Helvetica Neue"/>
                <a:ea typeface="Helvetica Neue"/>
                <a:cs typeface="Helvetica Neue"/>
                <a:sym typeface="Helvetica Neue"/>
              </a:rPr>
              <a:t> of a SVM is to find the optimal separating hyperplane:</a:t>
            </a:r>
            <a:endParaRPr/>
          </a:p>
          <a:p>
            <a:pPr indent="-285750" lvl="0" marL="285750" marR="0" rtl="0" algn="l">
              <a:spcBef>
                <a:spcPts val="0"/>
              </a:spcBef>
              <a:spcAft>
                <a:spcPts val="0"/>
              </a:spcAft>
              <a:buClr>
                <a:srgbClr val="3F3F3F"/>
              </a:buClr>
              <a:buSzPts val="1800"/>
              <a:buFont typeface="Arial"/>
              <a:buChar char="•"/>
            </a:pPr>
            <a:r>
              <a:rPr b="1" lang="en-US" sz="1800">
                <a:solidFill>
                  <a:srgbClr val="3F3F3F"/>
                </a:solidFill>
                <a:latin typeface="Helvetica Neue"/>
                <a:ea typeface="Helvetica Neue"/>
                <a:cs typeface="Helvetica Neue"/>
                <a:sym typeface="Helvetica Neue"/>
              </a:rPr>
              <a:t>because it correctly classifies the training data</a:t>
            </a:r>
            <a:endParaRPr/>
          </a:p>
          <a:p>
            <a:pPr indent="-285750" lvl="0" marL="285750" marR="0" rtl="0" algn="l">
              <a:spcBef>
                <a:spcPts val="0"/>
              </a:spcBef>
              <a:spcAft>
                <a:spcPts val="0"/>
              </a:spcAft>
              <a:buClr>
                <a:srgbClr val="3F3F3F"/>
              </a:buClr>
              <a:buSzPts val="1800"/>
              <a:buFont typeface="Arial"/>
              <a:buChar char="•"/>
            </a:pPr>
            <a:r>
              <a:rPr b="1" lang="en-US" sz="1800">
                <a:solidFill>
                  <a:srgbClr val="3F3F3F"/>
                </a:solidFill>
                <a:latin typeface="Helvetica Neue"/>
                <a:ea typeface="Helvetica Neue"/>
                <a:cs typeface="Helvetica Neue"/>
                <a:sym typeface="Helvetica Neue"/>
              </a:rPr>
              <a:t>because it is the one which will generalize better with unseen data</a:t>
            </a:r>
            <a:endParaRPr/>
          </a:p>
          <a:p>
            <a:pPr indent="0" lvl="0" marL="0" marR="0" rtl="0" algn="l">
              <a:spcBef>
                <a:spcPts val="0"/>
              </a:spcBef>
              <a:spcAft>
                <a:spcPts val="0"/>
              </a:spcAft>
              <a:buNone/>
            </a:pPr>
            <a:r>
              <a:t/>
            </a:r>
            <a:endParaRPr sz="1800">
              <a:solidFill>
                <a:srgbClr val="3F3F3F"/>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3F3F3F"/>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3F3F3F"/>
              </a:solidFill>
              <a:latin typeface="Helvetica Neue"/>
              <a:ea typeface="Helvetica Neue"/>
              <a:cs typeface="Helvetica Neue"/>
              <a:sym typeface="Helvetica Neue"/>
            </a:endParaRPr>
          </a:p>
        </p:txBody>
      </p:sp>
      <p:pic>
        <p:nvPicPr>
          <p:cNvPr id="637" name="Google Shape;637;p55"/>
          <p:cNvPicPr preferRelativeResize="0"/>
          <p:nvPr/>
        </p:nvPicPr>
        <p:blipFill rotWithShape="1">
          <a:blip r:embed="rId3">
            <a:alphaModFix/>
          </a:blip>
          <a:srcRect b="0" l="0" r="0" t="0"/>
          <a:stretch/>
        </p:blipFill>
        <p:spPr>
          <a:xfrm>
            <a:off x="6965275" y="1995054"/>
            <a:ext cx="4963094" cy="33536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44" name="Google Shape;644;p5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645" name="Google Shape;645;p56"/>
          <p:cNvSpPr txBox="1"/>
          <p:nvPr/>
        </p:nvSpPr>
        <p:spPr>
          <a:xfrm>
            <a:off x="432000" y="1083751"/>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Linear SVM</a:t>
            </a:r>
            <a:endParaRPr/>
          </a:p>
        </p:txBody>
      </p:sp>
      <p:pic>
        <p:nvPicPr>
          <p:cNvPr id="646" name="Google Shape;646;p56"/>
          <p:cNvPicPr preferRelativeResize="0"/>
          <p:nvPr/>
        </p:nvPicPr>
        <p:blipFill rotWithShape="1">
          <a:blip r:embed="rId3">
            <a:alphaModFix/>
          </a:blip>
          <a:srcRect b="0" l="0" r="0" t="0"/>
          <a:stretch/>
        </p:blipFill>
        <p:spPr>
          <a:xfrm>
            <a:off x="2514701" y="2940552"/>
            <a:ext cx="4492928" cy="3214638"/>
          </a:xfrm>
          <a:prstGeom prst="rect">
            <a:avLst/>
          </a:prstGeom>
          <a:noFill/>
          <a:ln>
            <a:noFill/>
          </a:ln>
        </p:spPr>
      </p:pic>
      <p:sp>
        <p:nvSpPr>
          <p:cNvPr id="647" name="Google Shape;647;p56"/>
          <p:cNvSpPr/>
          <p:nvPr/>
        </p:nvSpPr>
        <p:spPr>
          <a:xfrm>
            <a:off x="362989" y="2091682"/>
            <a:ext cx="1002321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The fact that we can find a </a:t>
            </a:r>
            <a:r>
              <a:rPr b="1" lang="en-US" sz="2000">
                <a:solidFill>
                  <a:schemeClr val="dk1"/>
                </a:solidFill>
                <a:latin typeface="Helvetica Neue"/>
                <a:ea typeface="Helvetica Neue"/>
                <a:cs typeface="Helvetica Neue"/>
                <a:sym typeface="Helvetica Neue"/>
              </a:rPr>
              <a:t>separating hyperplane</a:t>
            </a:r>
            <a:r>
              <a:rPr lang="en-US" sz="2000">
                <a:solidFill>
                  <a:schemeClr val="dk1"/>
                </a:solidFill>
                <a:latin typeface="Helvetica Neue"/>
                <a:ea typeface="Helvetica Neue"/>
                <a:cs typeface="Helvetica Neue"/>
                <a:sym typeface="Helvetica Neue"/>
              </a:rPr>
              <a:t>, does not mean it is the best one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54" name="Google Shape;654;p5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655" name="Google Shape;655;p57"/>
          <p:cNvSpPr txBox="1"/>
          <p:nvPr/>
        </p:nvSpPr>
        <p:spPr>
          <a:xfrm>
            <a:off x="432000" y="1083751"/>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Linear SVM</a:t>
            </a:r>
            <a:endParaRPr/>
          </a:p>
        </p:txBody>
      </p:sp>
      <p:pic>
        <p:nvPicPr>
          <p:cNvPr id="656" name="Google Shape;656;p57"/>
          <p:cNvPicPr preferRelativeResize="0"/>
          <p:nvPr/>
        </p:nvPicPr>
        <p:blipFill rotWithShape="1">
          <a:blip r:embed="rId3">
            <a:alphaModFix/>
          </a:blip>
          <a:srcRect b="0" l="0" r="0" t="0"/>
          <a:stretch/>
        </p:blipFill>
        <p:spPr>
          <a:xfrm>
            <a:off x="2530558" y="3025756"/>
            <a:ext cx="4576824" cy="2871563"/>
          </a:xfrm>
          <a:prstGeom prst="rect">
            <a:avLst/>
          </a:prstGeom>
          <a:noFill/>
          <a:ln>
            <a:noFill/>
          </a:ln>
        </p:spPr>
      </p:pic>
      <p:sp>
        <p:nvSpPr>
          <p:cNvPr id="657" name="Google Shape;657;p57"/>
          <p:cNvSpPr/>
          <p:nvPr/>
        </p:nvSpPr>
        <p:spPr>
          <a:xfrm>
            <a:off x="432000" y="2098375"/>
            <a:ext cx="555316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This hyperplane </a:t>
            </a:r>
            <a:r>
              <a:rPr b="1" lang="en-US" sz="2000">
                <a:solidFill>
                  <a:schemeClr val="dk1"/>
                </a:solidFill>
                <a:latin typeface="Helvetica Neue"/>
                <a:ea typeface="Helvetica Neue"/>
                <a:cs typeface="Helvetica Neue"/>
                <a:sym typeface="Helvetica Neue"/>
              </a:rPr>
              <a:t>does not generalize well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64" name="Google Shape;664;p5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665" name="Google Shape;665;p58"/>
          <p:cNvSpPr txBox="1"/>
          <p:nvPr/>
        </p:nvSpPr>
        <p:spPr>
          <a:xfrm>
            <a:off x="432000" y="1083751"/>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Linear SVM</a:t>
            </a:r>
            <a:endParaRPr/>
          </a:p>
        </p:txBody>
      </p:sp>
      <p:sp>
        <p:nvSpPr>
          <p:cNvPr id="666" name="Google Shape;666;p58"/>
          <p:cNvSpPr/>
          <p:nvPr/>
        </p:nvSpPr>
        <p:spPr>
          <a:xfrm>
            <a:off x="432000" y="2098375"/>
            <a:ext cx="9911072"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Try to select an hyperplane </a:t>
            </a:r>
            <a:r>
              <a:rPr b="1" lang="en-US" sz="2000">
                <a:solidFill>
                  <a:schemeClr val="dk1"/>
                </a:solidFill>
                <a:latin typeface="Helvetica Neue"/>
                <a:ea typeface="Helvetica Neue"/>
                <a:cs typeface="Helvetica Neue"/>
                <a:sym typeface="Helvetica Neue"/>
              </a:rPr>
              <a:t>as far as possible </a:t>
            </a:r>
            <a:r>
              <a:rPr lang="en-US" sz="2000">
                <a:solidFill>
                  <a:schemeClr val="dk1"/>
                </a:solidFill>
                <a:latin typeface="Helvetica Neue"/>
                <a:ea typeface="Helvetica Neue"/>
                <a:cs typeface="Helvetica Neue"/>
                <a:sym typeface="Helvetica Neue"/>
              </a:rPr>
              <a:t>from data points from each category</a:t>
            </a:r>
            <a:endParaRPr/>
          </a:p>
        </p:txBody>
      </p:sp>
      <p:pic>
        <p:nvPicPr>
          <p:cNvPr id="667" name="Google Shape;667;p58"/>
          <p:cNvPicPr preferRelativeResize="0"/>
          <p:nvPr/>
        </p:nvPicPr>
        <p:blipFill rotWithShape="1">
          <a:blip r:embed="rId3">
            <a:alphaModFix/>
          </a:blip>
          <a:srcRect b="0" l="0" r="0" t="0"/>
          <a:stretch/>
        </p:blipFill>
        <p:spPr>
          <a:xfrm>
            <a:off x="2481855" y="3092257"/>
            <a:ext cx="4624354" cy="28715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92" name="Google Shape;292;p2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ML Applications</a:t>
            </a:r>
            <a:endParaRPr/>
          </a:p>
        </p:txBody>
      </p:sp>
      <p:sp>
        <p:nvSpPr>
          <p:cNvPr descr="Spam detection: a deep learning app | Datapeaker" id="293" name="Google Shape;293;p23"/>
          <p:cNvSpPr/>
          <p:nvPr/>
        </p:nvSpPr>
        <p:spPr>
          <a:xfrm>
            <a:off x="155575" y="-693738"/>
            <a:ext cx="3143250" cy="1457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pic>
        <p:nvPicPr>
          <p:cNvPr id="294" name="Google Shape;294;p23"/>
          <p:cNvPicPr preferRelativeResize="0"/>
          <p:nvPr/>
        </p:nvPicPr>
        <p:blipFill rotWithShape="1">
          <a:blip r:embed="rId3">
            <a:alphaModFix/>
          </a:blip>
          <a:srcRect b="0" l="0" r="0" t="0"/>
          <a:stretch/>
        </p:blipFill>
        <p:spPr>
          <a:xfrm>
            <a:off x="7437540" y="918070"/>
            <a:ext cx="3814180" cy="1764058"/>
          </a:xfrm>
          <a:prstGeom prst="rect">
            <a:avLst/>
          </a:prstGeom>
          <a:noFill/>
          <a:ln>
            <a:noFill/>
          </a:ln>
        </p:spPr>
      </p:pic>
      <p:sp>
        <p:nvSpPr>
          <p:cNvPr id="295" name="Google Shape;295;p23"/>
          <p:cNvSpPr txBox="1"/>
          <p:nvPr/>
        </p:nvSpPr>
        <p:spPr>
          <a:xfrm>
            <a:off x="8377820" y="469700"/>
            <a:ext cx="3873731" cy="689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Spam Mail</a:t>
            </a:r>
            <a:endParaRPr/>
          </a:p>
        </p:txBody>
      </p:sp>
      <p:sp>
        <p:nvSpPr>
          <p:cNvPr id="296" name="Google Shape;296;p23"/>
          <p:cNvSpPr txBox="1"/>
          <p:nvPr/>
        </p:nvSpPr>
        <p:spPr>
          <a:xfrm>
            <a:off x="1862518" y="1068955"/>
            <a:ext cx="3873731" cy="689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Web search</a:t>
            </a:r>
            <a:endParaRPr/>
          </a:p>
        </p:txBody>
      </p:sp>
      <p:pic>
        <p:nvPicPr>
          <p:cNvPr id="297" name="Google Shape;297;p23"/>
          <p:cNvPicPr preferRelativeResize="0"/>
          <p:nvPr/>
        </p:nvPicPr>
        <p:blipFill rotWithShape="1">
          <a:blip r:embed="rId4">
            <a:alphaModFix/>
          </a:blip>
          <a:srcRect b="0" l="0" r="0" t="0"/>
          <a:stretch/>
        </p:blipFill>
        <p:spPr>
          <a:xfrm>
            <a:off x="533939" y="1989738"/>
            <a:ext cx="4740026" cy="3358117"/>
          </a:xfrm>
          <a:prstGeom prst="rect">
            <a:avLst/>
          </a:prstGeom>
          <a:noFill/>
          <a:ln>
            <a:noFill/>
          </a:ln>
        </p:spPr>
      </p:pic>
      <p:pic>
        <p:nvPicPr>
          <p:cNvPr id="298" name="Google Shape;298;p23"/>
          <p:cNvPicPr preferRelativeResize="0"/>
          <p:nvPr/>
        </p:nvPicPr>
        <p:blipFill rotWithShape="1">
          <a:blip r:embed="rId5">
            <a:alphaModFix/>
          </a:blip>
          <a:srcRect b="0" l="0" r="0" t="0"/>
          <a:stretch/>
        </p:blipFill>
        <p:spPr>
          <a:xfrm>
            <a:off x="5835117" y="3308473"/>
            <a:ext cx="4309563" cy="2693477"/>
          </a:xfrm>
          <a:prstGeom prst="rect">
            <a:avLst/>
          </a:prstGeom>
          <a:noFill/>
          <a:ln>
            <a:noFill/>
          </a:ln>
        </p:spPr>
      </p:pic>
      <p:sp>
        <p:nvSpPr>
          <p:cNvPr id="299" name="Google Shape;299;p23"/>
          <p:cNvSpPr txBox="1"/>
          <p:nvPr/>
        </p:nvSpPr>
        <p:spPr>
          <a:xfrm>
            <a:off x="6411179" y="2963495"/>
            <a:ext cx="3873731" cy="689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Recommendation System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74" name="Google Shape;674;p5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675" name="Google Shape;675;p59"/>
          <p:cNvSpPr txBox="1"/>
          <p:nvPr/>
        </p:nvSpPr>
        <p:spPr>
          <a:xfrm>
            <a:off x="432000" y="1083751"/>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Linear SVM</a:t>
            </a:r>
            <a:endParaRPr/>
          </a:p>
        </p:txBody>
      </p:sp>
      <p:sp>
        <p:nvSpPr>
          <p:cNvPr id="676" name="Google Shape;676;p59"/>
          <p:cNvSpPr/>
          <p:nvPr/>
        </p:nvSpPr>
        <p:spPr>
          <a:xfrm>
            <a:off x="432000" y="2098375"/>
            <a:ext cx="9962830"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The </a:t>
            </a:r>
            <a:r>
              <a:rPr b="1" i="1" lang="en-US" sz="2000">
                <a:solidFill>
                  <a:schemeClr val="dk1"/>
                </a:solidFill>
                <a:latin typeface="Helvetica Neue"/>
                <a:ea typeface="Helvetica Neue"/>
                <a:cs typeface="Helvetica Neue"/>
                <a:sym typeface="Helvetica Neue"/>
              </a:rPr>
              <a:t>margin of a hyperplane</a:t>
            </a:r>
            <a:r>
              <a:rPr lang="en-US" sz="2000">
                <a:solidFill>
                  <a:schemeClr val="dk1"/>
                </a:solidFill>
                <a:latin typeface="Helvetica Neue"/>
                <a:ea typeface="Helvetica Neue"/>
                <a:cs typeface="Helvetica Neue"/>
                <a:sym typeface="Helvetica Neue"/>
              </a:rPr>
              <a:t> for a dataset is the </a:t>
            </a:r>
            <a:r>
              <a:rPr b="1" i="1" lang="en-US" sz="2000">
                <a:solidFill>
                  <a:schemeClr val="dk1"/>
                </a:solidFill>
                <a:latin typeface="Helvetica Neue"/>
                <a:ea typeface="Helvetica Neue"/>
                <a:cs typeface="Helvetica Neue"/>
                <a:sym typeface="Helvetica Neue"/>
              </a:rPr>
              <a:t>distance </a:t>
            </a:r>
            <a:r>
              <a:rPr lang="en-US" sz="2000">
                <a:solidFill>
                  <a:schemeClr val="dk1"/>
                </a:solidFill>
                <a:latin typeface="Helvetica Neue"/>
                <a:ea typeface="Helvetica Neue"/>
                <a:cs typeface="Helvetica Neue"/>
                <a:sym typeface="Helvetica Neue"/>
              </a:rPr>
              <a:t>between the hyperplane and the data point nearest to it</a:t>
            </a:r>
            <a:endParaRPr sz="2000">
              <a:solidFill>
                <a:schemeClr val="dk1"/>
              </a:solidFill>
              <a:latin typeface="Helvetica Neue"/>
              <a:ea typeface="Helvetica Neue"/>
              <a:cs typeface="Helvetica Neue"/>
              <a:sym typeface="Helvetica Neue"/>
            </a:endParaRPr>
          </a:p>
        </p:txBody>
      </p:sp>
      <p:pic>
        <p:nvPicPr>
          <p:cNvPr id="677" name="Google Shape;677;p59"/>
          <p:cNvPicPr preferRelativeResize="0"/>
          <p:nvPr/>
        </p:nvPicPr>
        <p:blipFill rotWithShape="1">
          <a:blip r:embed="rId3">
            <a:alphaModFix/>
          </a:blip>
          <a:srcRect b="0" l="0" r="0" t="0"/>
          <a:stretch/>
        </p:blipFill>
        <p:spPr>
          <a:xfrm>
            <a:off x="2535383" y="3131794"/>
            <a:ext cx="5486399" cy="29151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84" name="Google Shape;684;p6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685" name="Google Shape;685;p60"/>
          <p:cNvSpPr txBox="1"/>
          <p:nvPr/>
        </p:nvSpPr>
        <p:spPr>
          <a:xfrm>
            <a:off x="432000" y="1083751"/>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Linear SVM</a:t>
            </a:r>
            <a:endParaRPr/>
          </a:p>
        </p:txBody>
      </p:sp>
      <p:sp>
        <p:nvSpPr>
          <p:cNvPr id="686" name="Google Shape;686;p60"/>
          <p:cNvSpPr/>
          <p:nvPr/>
        </p:nvSpPr>
        <p:spPr>
          <a:xfrm>
            <a:off x="432000" y="2098375"/>
            <a:ext cx="8662124"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The </a:t>
            </a:r>
            <a:r>
              <a:rPr b="1" i="1" lang="en-US" sz="2000">
                <a:solidFill>
                  <a:schemeClr val="dk1"/>
                </a:solidFill>
                <a:latin typeface="Helvetica Neue"/>
                <a:ea typeface="Helvetica Neue"/>
                <a:cs typeface="Helvetica Neue"/>
                <a:sym typeface="Helvetica Neue"/>
              </a:rPr>
              <a:t>margin of a hyperplane</a:t>
            </a:r>
            <a:r>
              <a:rPr lang="en-US" sz="2000">
                <a:solidFill>
                  <a:schemeClr val="dk1"/>
                </a:solidFill>
                <a:latin typeface="Helvetica Neue"/>
                <a:ea typeface="Helvetica Neue"/>
                <a:cs typeface="Helvetica Neue"/>
                <a:sym typeface="Helvetica Neue"/>
              </a:rPr>
              <a:t> for a dataset is the </a:t>
            </a:r>
            <a:r>
              <a:rPr b="1" i="1" lang="en-US" sz="2000">
                <a:solidFill>
                  <a:schemeClr val="dk1"/>
                </a:solidFill>
                <a:latin typeface="Helvetica Neue"/>
                <a:ea typeface="Helvetica Neue"/>
                <a:cs typeface="Helvetica Neue"/>
                <a:sym typeface="Helvetica Neue"/>
              </a:rPr>
              <a:t>distance </a:t>
            </a:r>
            <a:r>
              <a:rPr lang="en-US" sz="2000">
                <a:solidFill>
                  <a:schemeClr val="dk1"/>
                </a:solidFill>
                <a:latin typeface="Helvetica Neue"/>
                <a:ea typeface="Helvetica Neue"/>
                <a:cs typeface="Helvetica Neue"/>
                <a:sym typeface="Helvetica Neue"/>
              </a:rPr>
              <a:t>between the hyperplane and the data point nearest to it</a:t>
            </a:r>
            <a:endParaRPr sz="2000">
              <a:solidFill>
                <a:schemeClr val="dk1"/>
              </a:solidFill>
              <a:latin typeface="Helvetica Neue"/>
              <a:ea typeface="Helvetica Neue"/>
              <a:cs typeface="Helvetica Neue"/>
              <a:sym typeface="Helvetica Neue"/>
            </a:endParaRPr>
          </a:p>
        </p:txBody>
      </p:sp>
      <p:pic>
        <p:nvPicPr>
          <p:cNvPr id="687" name="Google Shape;687;p60"/>
          <p:cNvPicPr preferRelativeResize="0"/>
          <p:nvPr/>
        </p:nvPicPr>
        <p:blipFill rotWithShape="1">
          <a:blip r:embed="rId3">
            <a:alphaModFix/>
          </a:blip>
          <a:srcRect b="0" l="0" r="0" t="0"/>
          <a:stretch/>
        </p:blipFill>
        <p:spPr>
          <a:xfrm>
            <a:off x="507404" y="3463635"/>
            <a:ext cx="4960523" cy="2521529"/>
          </a:xfrm>
          <a:prstGeom prst="rect">
            <a:avLst/>
          </a:prstGeom>
          <a:noFill/>
          <a:ln>
            <a:noFill/>
          </a:ln>
        </p:spPr>
      </p:pic>
      <p:pic>
        <p:nvPicPr>
          <p:cNvPr id="688" name="Google Shape;688;p60"/>
          <p:cNvPicPr preferRelativeResize="0"/>
          <p:nvPr/>
        </p:nvPicPr>
        <p:blipFill rotWithShape="1">
          <a:blip r:embed="rId4">
            <a:alphaModFix/>
          </a:blip>
          <a:srcRect b="0" l="0" r="0" t="0"/>
          <a:stretch/>
        </p:blipFill>
        <p:spPr>
          <a:xfrm>
            <a:off x="6375926" y="3141031"/>
            <a:ext cx="4987309" cy="29151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95" name="Google Shape;695;p6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696" name="Google Shape;696;p61"/>
          <p:cNvSpPr txBox="1"/>
          <p:nvPr/>
        </p:nvSpPr>
        <p:spPr>
          <a:xfrm>
            <a:off x="432000" y="1083751"/>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Linear SVM</a:t>
            </a:r>
            <a:endParaRPr/>
          </a:p>
        </p:txBody>
      </p:sp>
      <p:sp>
        <p:nvSpPr>
          <p:cNvPr id="697" name="Google Shape;697;p61"/>
          <p:cNvSpPr/>
          <p:nvPr/>
        </p:nvSpPr>
        <p:spPr>
          <a:xfrm>
            <a:off x="432000" y="2098375"/>
            <a:ext cx="866212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Importance of the margin!</a:t>
            </a:r>
            <a:endParaRPr sz="2000">
              <a:solidFill>
                <a:schemeClr val="dk1"/>
              </a:solidFill>
              <a:latin typeface="Helvetica Neue"/>
              <a:ea typeface="Helvetica Neue"/>
              <a:cs typeface="Helvetica Neue"/>
              <a:sym typeface="Helvetica Neue"/>
            </a:endParaRPr>
          </a:p>
        </p:txBody>
      </p:sp>
      <p:pic>
        <p:nvPicPr>
          <p:cNvPr id="698" name="Google Shape;698;p61"/>
          <p:cNvPicPr preferRelativeResize="0"/>
          <p:nvPr/>
        </p:nvPicPr>
        <p:blipFill rotWithShape="1">
          <a:blip r:embed="rId3">
            <a:alphaModFix/>
          </a:blip>
          <a:srcRect b="0" l="0" r="0" t="0"/>
          <a:stretch/>
        </p:blipFill>
        <p:spPr>
          <a:xfrm>
            <a:off x="472358" y="2805479"/>
            <a:ext cx="6718151" cy="341141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05" name="Google Shape;705;p6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706" name="Google Shape;706;p62"/>
          <p:cNvSpPr txBox="1"/>
          <p:nvPr/>
        </p:nvSpPr>
        <p:spPr>
          <a:xfrm>
            <a:off x="432000" y="1083751"/>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Non-Linear SVM</a:t>
            </a:r>
            <a:endParaRPr/>
          </a:p>
        </p:txBody>
      </p:sp>
      <p:pic>
        <p:nvPicPr>
          <p:cNvPr id="707" name="Google Shape;707;p62"/>
          <p:cNvPicPr preferRelativeResize="0"/>
          <p:nvPr/>
        </p:nvPicPr>
        <p:blipFill rotWithShape="1">
          <a:blip r:embed="rId3">
            <a:alphaModFix/>
          </a:blip>
          <a:srcRect b="0" l="0" r="0" t="0"/>
          <a:stretch/>
        </p:blipFill>
        <p:spPr>
          <a:xfrm>
            <a:off x="354319" y="1530308"/>
            <a:ext cx="2732907" cy="2451487"/>
          </a:xfrm>
          <a:prstGeom prst="rect">
            <a:avLst/>
          </a:prstGeom>
          <a:noFill/>
          <a:ln>
            <a:noFill/>
          </a:ln>
        </p:spPr>
      </p:pic>
      <p:pic>
        <p:nvPicPr>
          <p:cNvPr id="708" name="Google Shape;708;p62"/>
          <p:cNvPicPr preferRelativeResize="0"/>
          <p:nvPr/>
        </p:nvPicPr>
        <p:blipFill rotWithShape="1">
          <a:blip r:embed="rId4">
            <a:alphaModFix/>
          </a:blip>
          <a:srcRect b="0" l="0" r="0" t="0"/>
          <a:stretch/>
        </p:blipFill>
        <p:spPr>
          <a:xfrm>
            <a:off x="4239334" y="4286779"/>
            <a:ext cx="2879767" cy="2571221"/>
          </a:xfrm>
          <a:prstGeom prst="rect">
            <a:avLst/>
          </a:prstGeom>
          <a:noFill/>
          <a:ln>
            <a:noFill/>
          </a:ln>
        </p:spPr>
      </p:pic>
      <p:pic>
        <p:nvPicPr>
          <p:cNvPr id="709" name="Google Shape;709;p62"/>
          <p:cNvPicPr preferRelativeResize="0"/>
          <p:nvPr/>
        </p:nvPicPr>
        <p:blipFill rotWithShape="1">
          <a:blip r:embed="rId5">
            <a:alphaModFix/>
          </a:blip>
          <a:srcRect b="0" l="0" r="0" t="0"/>
          <a:stretch/>
        </p:blipFill>
        <p:spPr>
          <a:xfrm>
            <a:off x="4385817" y="1266579"/>
            <a:ext cx="2838727" cy="2528933"/>
          </a:xfrm>
          <a:prstGeom prst="rect">
            <a:avLst/>
          </a:prstGeom>
          <a:noFill/>
          <a:ln>
            <a:noFill/>
          </a:ln>
        </p:spPr>
      </p:pic>
      <p:pic>
        <p:nvPicPr>
          <p:cNvPr id="710" name="Google Shape;710;p62"/>
          <p:cNvPicPr preferRelativeResize="0"/>
          <p:nvPr/>
        </p:nvPicPr>
        <p:blipFill rotWithShape="1">
          <a:blip r:embed="rId6">
            <a:alphaModFix/>
          </a:blip>
          <a:srcRect b="0" l="0" r="0" t="0"/>
          <a:stretch/>
        </p:blipFill>
        <p:spPr>
          <a:xfrm>
            <a:off x="8237139" y="1115387"/>
            <a:ext cx="3022430" cy="2831316"/>
          </a:xfrm>
          <a:prstGeom prst="rect">
            <a:avLst/>
          </a:prstGeom>
          <a:noFill/>
          <a:ln>
            <a:noFill/>
          </a:ln>
        </p:spPr>
      </p:pic>
      <p:sp>
        <p:nvSpPr>
          <p:cNvPr id="711" name="Google Shape;711;p62"/>
          <p:cNvSpPr/>
          <p:nvPr/>
        </p:nvSpPr>
        <p:spPr>
          <a:xfrm>
            <a:off x="3373222" y="2285475"/>
            <a:ext cx="1114111" cy="559325"/>
          </a:xfrm>
          <a:prstGeom prst="rightArrow">
            <a:avLst>
              <a:gd fmla="val 50000" name="adj1"/>
              <a:gd fmla="val 50000" name="adj2"/>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Helvetica Neue"/>
                <a:ea typeface="Helvetica Neue"/>
                <a:cs typeface="Helvetica Neue"/>
                <a:sym typeface="Helvetica Neue"/>
              </a:rPr>
              <a:t> </a:t>
            </a:r>
            <a:endParaRPr/>
          </a:p>
        </p:txBody>
      </p:sp>
      <p:sp>
        <p:nvSpPr>
          <p:cNvPr id="712" name="Google Shape;712;p62"/>
          <p:cNvSpPr/>
          <p:nvPr/>
        </p:nvSpPr>
        <p:spPr>
          <a:xfrm>
            <a:off x="7224544" y="2196726"/>
            <a:ext cx="1114111" cy="559325"/>
          </a:xfrm>
          <a:prstGeom prst="right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
        <p:nvSpPr>
          <p:cNvPr id="713" name="Google Shape;713;p62"/>
          <p:cNvSpPr/>
          <p:nvPr/>
        </p:nvSpPr>
        <p:spPr>
          <a:xfrm rot="-1650343">
            <a:off x="8037086" y="4226662"/>
            <a:ext cx="1775874" cy="590071"/>
          </a:xfrm>
          <a:prstGeom prst="leftArrow">
            <a:avLst>
              <a:gd fmla="val 50000" name="adj1"/>
              <a:gd fmla="val 50000" name="adj2"/>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Helvetica Neue"/>
                <a:ea typeface="Helvetica Neue"/>
                <a:cs typeface="Helvetica Neue"/>
                <a:sym typeface="Helvetica Neue"/>
              </a:rPr>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20" name="Google Shape;720;p6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721" name="Google Shape;721;p63"/>
          <p:cNvSpPr txBox="1"/>
          <p:nvPr/>
        </p:nvSpPr>
        <p:spPr>
          <a:xfrm>
            <a:off x="432000" y="1092063"/>
            <a:ext cx="8409447"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722" name="Google Shape;722;p63"/>
          <p:cNvSpPr/>
          <p:nvPr/>
        </p:nvSpPr>
        <p:spPr>
          <a:xfrm>
            <a:off x="320484" y="1807479"/>
            <a:ext cx="551411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Helvetica Neue"/>
                <a:ea typeface="Helvetica Neue"/>
                <a:cs typeface="Helvetica Neue"/>
                <a:sym typeface="Helvetica Neue"/>
              </a:rPr>
              <a:t>Goal</a:t>
            </a:r>
            <a:r>
              <a:rPr lang="en-US" sz="1800">
                <a:solidFill>
                  <a:schemeClr val="dk1"/>
                </a:solidFill>
                <a:latin typeface="Helvetica Neue"/>
                <a:ea typeface="Helvetica Neue"/>
                <a:cs typeface="Helvetica Neue"/>
                <a:sym typeface="Helvetica Neue"/>
              </a:rPr>
              <a:t>: Group data into a pre-defined number (K) of groups (</a:t>
            </a:r>
            <a:r>
              <a:rPr b="1" lang="en-US" sz="1800">
                <a:solidFill>
                  <a:schemeClr val="dk1"/>
                </a:solidFill>
                <a:latin typeface="Helvetica Neue"/>
                <a:ea typeface="Helvetica Neue"/>
                <a:cs typeface="Helvetica Neue"/>
                <a:sym typeface="Helvetica Neue"/>
              </a:rPr>
              <a:t>clusters</a:t>
            </a:r>
            <a:r>
              <a:rPr lang="en-US" sz="1800">
                <a:solidFill>
                  <a:schemeClr val="dk1"/>
                </a:solidFill>
                <a:latin typeface="Helvetica Neue"/>
                <a:ea typeface="Helvetica Neue"/>
                <a:cs typeface="Helvetica Neue"/>
                <a:sym typeface="Helvetica Neue"/>
              </a:rPr>
              <a:t>).</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Helvetica Neue"/>
                <a:ea typeface="Helvetica Neue"/>
                <a:cs typeface="Helvetica Neue"/>
                <a:sym typeface="Helvetica Neue"/>
              </a:rPr>
              <a:t>Iteratively</a:t>
            </a:r>
            <a:r>
              <a:rPr lang="en-US" sz="1800">
                <a:solidFill>
                  <a:schemeClr val="dk1"/>
                </a:solidFill>
                <a:latin typeface="Helvetica Neue"/>
                <a:ea typeface="Helvetica Neue"/>
                <a:cs typeface="Helvetica Neue"/>
                <a:sym typeface="Helvetica Neue"/>
              </a:rPr>
              <a:t> each data point is </a:t>
            </a:r>
            <a:r>
              <a:rPr b="1" lang="en-US" sz="1800">
                <a:solidFill>
                  <a:schemeClr val="dk1"/>
                </a:solidFill>
                <a:latin typeface="Helvetica Neue"/>
                <a:ea typeface="Helvetica Neue"/>
                <a:cs typeface="Helvetica Neue"/>
                <a:sym typeface="Helvetica Neue"/>
              </a:rPr>
              <a:t>assigned</a:t>
            </a:r>
            <a:r>
              <a:rPr lang="en-US" sz="1800">
                <a:solidFill>
                  <a:schemeClr val="dk1"/>
                </a:solidFill>
                <a:latin typeface="Helvetica Neue"/>
                <a:ea typeface="Helvetica Neue"/>
                <a:cs typeface="Helvetica Neue"/>
                <a:sym typeface="Helvetica Neue"/>
              </a:rPr>
              <a:t> to </a:t>
            </a:r>
            <a:r>
              <a:rPr b="1" lang="en-US" sz="1800">
                <a:solidFill>
                  <a:schemeClr val="dk1"/>
                </a:solidFill>
                <a:latin typeface="Helvetica Neue"/>
                <a:ea typeface="Helvetica Neue"/>
                <a:cs typeface="Helvetica Neue"/>
                <a:sym typeface="Helvetica Neue"/>
              </a:rPr>
              <a:t>one of K </a:t>
            </a:r>
            <a:r>
              <a:rPr lang="en-US" sz="1800">
                <a:solidFill>
                  <a:schemeClr val="dk1"/>
                </a:solidFill>
                <a:latin typeface="Helvetica Neue"/>
                <a:ea typeface="Helvetica Neue"/>
                <a:cs typeface="Helvetica Neue"/>
                <a:sym typeface="Helvetica Neue"/>
              </a:rPr>
              <a:t>groups based on their features.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Helvetica Neue"/>
                <a:ea typeface="Helvetica Neue"/>
                <a:cs typeface="Helvetica Neue"/>
                <a:sym typeface="Helvetica Neue"/>
              </a:rPr>
              <a:t>Data points are clustered based on </a:t>
            </a:r>
            <a:r>
              <a:rPr b="1" lang="en-US" sz="1800">
                <a:solidFill>
                  <a:schemeClr val="dk1"/>
                </a:solidFill>
                <a:latin typeface="Helvetica Neue"/>
                <a:ea typeface="Helvetica Neue"/>
                <a:cs typeface="Helvetica Neue"/>
                <a:sym typeface="Helvetica Neue"/>
              </a:rPr>
              <a:t>feature similarity</a:t>
            </a:r>
            <a:r>
              <a:rPr lang="en-US" sz="1800">
                <a:solidFill>
                  <a:schemeClr val="dk1"/>
                </a:solidFill>
                <a:latin typeface="Helvetica Neue"/>
                <a:ea typeface="Helvetica Neue"/>
                <a:cs typeface="Helvetica Neue"/>
                <a:sym typeface="Helvetica Neue"/>
              </a:rPr>
              <a:t>. </a:t>
            </a:r>
            <a:endParaRPr/>
          </a:p>
        </p:txBody>
      </p:sp>
      <p:pic>
        <p:nvPicPr>
          <p:cNvPr id="723" name="Google Shape;723;p63"/>
          <p:cNvPicPr preferRelativeResize="0"/>
          <p:nvPr/>
        </p:nvPicPr>
        <p:blipFill rotWithShape="1">
          <a:blip r:embed="rId3">
            <a:alphaModFix/>
          </a:blip>
          <a:srcRect b="0" l="0" r="0" t="0"/>
          <a:stretch/>
        </p:blipFill>
        <p:spPr>
          <a:xfrm>
            <a:off x="2176267" y="3636052"/>
            <a:ext cx="5687928" cy="2951138"/>
          </a:xfrm>
          <a:prstGeom prst="rect">
            <a:avLst/>
          </a:prstGeom>
          <a:noFill/>
          <a:ln>
            <a:noFill/>
          </a:ln>
        </p:spPr>
      </p:pic>
      <p:sp>
        <p:nvSpPr>
          <p:cNvPr id="724" name="Google Shape;724;p63"/>
          <p:cNvSpPr/>
          <p:nvPr/>
        </p:nvSpPr>
        <p:spPr>
          <a:xfrm>
            <a:off x="6402141" y="1807479"/>
            <a:ext cx="5754784"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Helvetica Neue"/>
                <a:ea typeface="Helvetica Neue"/>
                <a:cs typeface="Helvetica Neue"/>
                <a:sym typeface="Helvetica Neue"/>
              </a:rPr>
              <a:t>Results</a:t>
            </a:r>
            <a:r>
              <a:rPr lang="en-US" sz="1800">
                <a:solidFill>
                  <a:schemeClr val="dk1"/>
                </a:solidFill>
                <a:latin typeface="Helvetica Neue"/>
                <a:ea typeface="Helvetica Neue"/>
                <a:cs typeface="Helvetica Neue"/>
                <a:sym typeface="Helvetica Neue"/>
              </a:rPr>
              <a:t>:</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Helvetica Neue"/>
                <a:ea typeface="Helvetica Neue"/>
                <a:cs typeface="Helvetica Neue"/>
                <a:sym typeface="Helvetica Neue"/>
              </a:rPr>
              <a:t>The </a:t>
            </a:r>
            <a:r>
              <a:rPr b="1" lang="en-US" sz="1800">
                <a:solidFill>
                  <a:schemeClr val="dk1"/>
                </a:solidFill>
                <a:latin typeface="Helvetica Neue"/>
                <a:ea typeface="Helvetica Neue"/>
                <a:cs typeface="Helvetica Neue"/>
                <a:sym typeface="Helvetica Neue"/>
              </a:rPr>
              <a:t>centroids</a:t>
            </a:r>
            <a:r>
              <a:rPr lang="en-US" sz="1800">
                <a:solidFill>
                  <a:schemeClr val="dk1"/>
                </a:solidFill>
                <a:latin typeface="Helvetica Neue"/>
                <a:ea typeface="Helvetica Neue"/>
                <a:cs typeface="Helvetica Neue"/>
                <a:sym typeface="Helvetica Neue"/>
              </a:rPr>
              <a:t> </a:t>
            </a:r>
            <a:r>
              <a:rPr b="1" lang="en-US" sz="1800">
                <a:solidFill>
                  <a:schemeClr val="dk1"/>
                </a:solidFill>
                <a:latin typeface="Helvetica Neue"/>
                <a:ea typeface="Helvetica Neue"/>
                <a:cs typeface="Helvetica Neue"/>
                <a:sym typeface="Helvetica Neue"/>
              </a:rPr>
              <a:t>(means) of the K clusters</a:t>
            </a:r>
            <a:r>
              <a:rPr lang="en-US" sz="1800">
                <a:solidFill>
                  <a:schemeClr val="dk1"/>
                </a:solidFill>
                <a:latin typeface="Helvetica Neue"/>
                <a:ea typeface="Helvetica Neue"/>
                <a:cs typeface="Helvetica Neue"/>
                <a:sym typeface="Helvetica Neue"/>
              </a:rPr>
              <a:t>, which can be used to label new data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Helvetica Neue"/>
                <a:ea typeface="Helvetica Neue"/>
                <a:cs typeface="Helvetica Neue"/>
                <a:sym typeface="Helvetica Neue"/>
              </a:rPr>
              <a:t>Labels for the training data (each data point is assigned to a single cluster)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31" name="Google Shape;731;p6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732" name="Google Shape;732;p64"/>
          <p:cNvSpPr txBox="1"/>
          <p:nvPr/>
        </p:nvSpPr>
        <p:spPr>
          <a:xfrm>
            <a:off x="346364" y="1033874"/>
            <a:ext cx="8297304"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733" name="Google Shape;733;p64"/>
          <p:cNvSpPr/>
          <p:nvPr/>
        </p:nvSpPr>
        <p:spPr>
          <a:xfrm>
            <a:off x="263237" y="1691101"/>
            <a:ext cx="8016239"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The Κ-means clustering algorithm uses iterative refinement to produce a final result. The algorithm inputs are:</a:t>
            </a:r>
            <a:endParaRPr/>
          </a:p>
          <a:p>
            <a:pPr indent="-342900" lvl="0" marL="342900" marR="0" rtl="0" algn="l">
              <a:spcBef>
                <a:spcPts val="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the number of clusters Κ</a:t>
            </a:r>
            <a:endParaRPr/>
          </a:p>
          <a:p>
            <a:pPr indent="-342900" lvl="0" marL="342900" marR="0" rtl="0" algn="l">
              <a:spcBef>
                <a:spcPts val="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all features for each data point </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Randomly select of generate Κ initial centroids. Then iterate:</a:t>
            </a:r>
            <a:endParaRPr/>
          </a:p>
          <a:p>
            <a:pPr indent="-342900" lvl="0" marL="342900" marR="0" rtl="0" algn="l">
              <a:spcBef>
                <a:spcPts val="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The Data Assignment step</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Helvetica Neue"/>
                <a:ea typeface="Helvetica Neue"/>
                <a:cs typeface="Helvetica Neue"/>
                <a:sym typeface="Helvetica Neue"/>
              </a:rPr>
              <a:t>Each data point is assigned to its </a:t>
            </a:r>
            <a:r>
              <a:rPr b="1" i="0" lang="en-US" sz="1800" u="none" cap="none" strike="noStrike">
                <a:solidFill>
                  <a:schemeClr val="dk1"/>
                </a:solidFill>
                <a:latin typeface="Helvetica Neue"/>
                <a:ea typeface="Helvetica Neue"/>
                <a:cs typeface="Helvetica Neue"/>
                <a:sym typeface="Helvetica Neue"/>
              </a:rPr>
              <a:t>nearest centroid</a:t>
            </a:r>
            <a:r>
              <a:rPr b="0" i="0" lang="en-US" sz="1800" u="none" cap="none" strike="noStrike">
                <a:solidFill>
                  <a:schemeClr val="dk1"/>
                </a:solidFill>
                <a:latin typeface="Helvetica Neue"/>
                <a:ea typeface="Helvetica Neue"/>
                <a:cs typeface="Helvetica Neue"/>
                <a:sym typeface="Helvetica Neue"/>
              </a:rPr>
              <a:t>, based on the </a:t>
            </a:r>
            <a:r>
              <a:rPr b="1" i="0" lang="en-US" sz="1800" u="none" cap="none" strike="noStrike">
                <a:solidFill>
                  <a:schemeClr val="dk1"/>
                </a:solidFill>
                <a:latin typeface="Helvetica Neue"/>
                <a:ea typeface="Helvetica Neue"/>
                <a:cs typeface="Helvetica Neue"/>
                <a:sym typeface="Helvetica Neue"/>
              </a:rPr>
              <a:t>squared Euclidean distance</a:t>
            </a:r>
            <a:endParaRPr/>
          </a:p>
          <a:p>
            <a:pPr indent="-342900" lvl="0" marL="342900" marR="0" rtl="0" algn="l">
              <a:spcBef>
                <a:spcPts val="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The Centroid update step</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Helvetica Neue"/>
                <a:ea typeface="Helvetica Neue"/>
                <a:cs typeface="Helvetica Neue"/>
                <a:sym typeface="Helvetica Neue"/>
              </a:rPr>
              <a:t>In this step, the </a:t>
            </a:r>
            <a:r>
              <a:rPr b="1" i="0" lang="en-US" sz="1800" u="none" cap="none" strike="noStrike">
                <a:solidFill>
                  <a:schemeClr val="dk1"/>
                </a:solidFill>
                <a:latin typeface="Helvetica Neue"/>
                <a:ea typeface="Helvetica Neue"/>
                <a:cs typeface="Helvetica Neue"/>
                <a:sym typeface="Helvetica Neue"/>
              </a:rPr>
              <a:t>centroids are recomputed</a:t>
            </a:r>
            <a:r>
              <a:rPr b="0" i="0" lang="en-US" sz="1800" u="none" cap="none" strike="noStrike">
                <a:solidFill>
                  <a:schemeClr val="dk1"/>
                </a:solidFill>
                <a:latin typeface="Helvetica Neue"/>
                <a:ea typeface="Helvetica Neue"/>
                <a:cs typeface="Helvetica Neue"/>
                <a:sym typeface="Helvetica Neue"/>
              </a:rPr>
              <a:t>. This is done by taking the </a:t>
            </a:r>
            <a:r>
              <a:rPr b="1" i="0" lang="en-US" sz="1800" u="none" cap="none" strike="noStrike">
                <a:solidFill>
                  <a:schemeClr val="dk1"/>
                </a:solidFill>
                <a:latin typeface="Helvetica Neue"/>
                <a:ea typeface="Helvetica Neue"/>
                <a:cs typeface="Helvetica Neue"/>
                <a:sym typeface="Helvetica Neue"/>
              </a:rPr>
              <a:t>mean of all data points assigned to that centroid's cluster</a:t>
            </a:r>
            <a:r>
              <a:rPr b="0" i="0" lang="en-US" sz="1800" u="none" cap="none" strike="noStrike">
                <a:solidFill>
                  <a:schemeClr val="dk1"/>
                </a:solidFill>
                <a:latin typeface="Helvetica Neue"/>
                <a:ea typeface="Helvetica Neue"/>
                <a:cs typeface="Helvetica Neue"/>
                <a:sym typeface="Helvetica Neue"/>
              </a:rPr>
              <a:t>.</a:t>
            </a:r>
            <a:endParaRPr/>
          </a:p>
        </p:txBody>
      </p:sp>
      <p:pic>
        <p:nvPicPr>
          <p:cNvPr id="734" name="Google Shape;734;p64"/>
          <p:cNvPicPr preferRelativeResize="0"/>
          <p:nvPr/>
        </p:nvPicPr>
        <p:blipFill rotWithShape="1">
          <a:blip r:embed="rId3">
            <a:alphaModFix/>
          </a:blip>
          <a:srcRect b="0" l="0" r="0" t="0"/>
          <a:stretch/>
        </p:blipFill>
        <p:spPr>
          <a:xfrm>
            <a:off x="7962181" y="2165230"/>
            <a:ext cx="4085482" cy="3407434"/>
          </a:xfrm>
          <a:prstGeom prst="rect">
            <a:avLst/>
          </a:prstGeom>
          <a:noFill/>
          <a:ln>
            <a:noFill/>
          </a:ln>
        </p:spPr>
      </p:pic>
      <p:sp>
        <p:nvSpPr>
          <p:cNvPr id="735" name="Google Shape;735;p64"/>
          <p:cNvSpPr/>
          <p:nvPr/>
        </p:nvSpPr>
        <p:spPr>
          <a:xfrm>
            <a:off x="263237" y="5170861"/>
            <a:ext cx="7845593" cy="14157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The algorithm iterates between steps one and two until a stopping criteria is met i.e. </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Helvetica Neue"/>
                <a:ea typeface="Helvetica Neue"/>
                <a:cs typeface="Helvetica Neue"/>
                <a:sym typeface="Helvetica Neue"/>
              </a:rPr>
              <a:t>no data points change clusters, </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Helvetica Neue"/>
                <a:ea typeface="Helvetica Neue"/>
                <a:cs typeface="Helvetica Neue"/>
                <a:sym typeface="Helvetica Neue"/>
              </a:rPr>
              <a:t>the sum of the distances is minimized, </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Helvetica Neue"/>
                <a:ea typeface="Helvetica Neue"/>
                <a:cs typeface="Helvetica Neue"/>
                <a:sym typeface="Helvetica Neue"/>
              </a:rPr>
              <a:t>some maximum number of iterations is reached.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42" name="Google Shape;742;p6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743" name="Google Shape;743;p65"/>
          <p:cNvSpPr txBox="1"/>
          <p:nvPr/>
        </p:nvSpPr>
        <p:spPr>
          <a:xfrm>
            <a:off x="346364" y="1033874"/>
            <a:ext cx="7296640"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744" name="Google Shape;744;p65"/>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745" name="Google Shape;745;p65"/>
          <p:cNvPicPr preferRelativeResize="0"/>
          <p:nvPr/>
        </p:nvPicPr>
        <p:blipFill rotWithShape="1">
          <a:blip r:embed="rId3">
            <a:alphaModFix/>
          </a:blip>
          <a:srcRect b="0" l="0" r="0" t="0"/>
          <a:stretch/>
        </p:blipFill>
        <p:spPr>
          <a:xfrm>
            <a:off x="2852058" y="2405473"/>
            <a:ext cx="6487884" cy="34051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52" name="Google Shape;752;p6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753" name="Google Shape;753;p66"/>
          <p:cNvSpPr txBox="1"/>
          <p:nvPr/>
        </p:nvSpPr>
        <p:spPr>
          <a:xfrm>
            <a:off x="346364" y="1033874"/>
            <a:ext cx="753817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754" name="Google Shape;754;p66"/>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755" name="Google Shape;755;p66"/>
          <p:cNvPicPr preferRelativeResize="0"/>
          <p:nvPr/>
        </p:nvPicPr>
        <p:blipFill rotWithShape="1">
          <a:blip r:embed="rId3">
            <a:alphaModFix/>
          </a:blip>
          <a:srcRect b="0" l="0" r="0" t="0"/>
          <a:stretch/>
        </p:blipFill>
        <p:spPr>
          <a:xfrm>
            <a:off x="2849880" y="2393082"/>
            <a:ext cx="6492240" cy="340156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62" name="Google Shape;762;p6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763" name="Google Shape;763;p67"/>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764" name="Google Shape;764;p67"/>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765" name="Google Shape;765;p67"/>
          <p:cNvPicPr preferRelativeResize="0"/>
          <p:nvPr/>
        </p:nvPicPr>
        <p:blipFill rotWithShape="1">
          <a:blip r:embed="rId3">
            <a:alphaModFix/>
          </a:blip>
          <a:srcRect b="0" l="0" r="0" t="0"/>
          <a:stretch/>
        </p:blipFill>
        <p:spPr>
          <a:xfrm>
            <a:off x="2855880" y="2285768"/>
            <a:ext cx="6492240" cy="340156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72" name="Google Shape;772;p6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773" name="Google Shape;773;p68"/>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774" name="Google Shape;774;p68"/>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775" name="Google Shape;775;p68"/>
          <p:cNvPicPr preferRelativeResize="0"/>
          <p:nvPr/>
        </p:nvPicPr>
        <p:blipFill rotWithShape="1">
          <a:blip r:embed="rId3">
            <a:alphaModFix/>
          </a:blip>
          <a:srcRect b="0" l="0" r="0" t="0"/>
          <a:stretch/>
        </p:blipFill>
        <p:spPr>
          <a:xfrm>
            <a:off x="2849880" y="2285768"/>
            <a:ext cx="6492240" cy="34015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06" name="Google Shape;306;p2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ML Applications</a:t>
            </a:r>
            <a:endParaRPr/>
          </a:p>
        </p:txBody>
      </p:sp>
      <p:sp>
        <p:nvSpPr>
          <p:cNvPr descr="Spam detection: a deep learning app | Datapeaker" id="307" name="Google Shape;307;p24"/>
          <p:cNvSpPr/>
          <p:nvPr/>
        </p:nvSpPr>
        <p:spPr>
          <a:xfrm>
            <a:off x="155575" y="-693738"/>
            <a:ext cx="3143250" cy="1457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8" name="Google Shape;308;p24"/>
          <p:cNvSpPr txBox="1"/>
          <p:nvPr/>
        </p:nvSpPr>
        <p:spPr>
          <a:xfrm>
            <a:off x="8189960" y="1677360"/>
            <a:ext cx="3873731" cy="689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Face Recognition</a:t>
            </a:r>
            <a:endParaRPr sz="2000">
              <a:solidFill>
                <a:srgbClr val="3F3F3F"/>
              </a:solidFill>
              <a:latin typeface="Helvetica Neue"/>
              <a:ea typeface="Helvetica Neue"/>
              <a:cs typeface="Helvetica Neue"/>
              <a:sym typeface="Helvetica Neue"/>
            </a:endParaRPr>
          </a:p>
        </p:txBody>
      </p:sp>
      <p:sp>
        <p:nvSpPr>
          <p:cNvPr id="309" name="Google Shape;309;p24"/>
          <p:cNvSpPr txBox="1"/>
          <p:nvPr/>
        </p:nvSpPr>
        <p:spPr>
          <a:xfrm>
            <a:off x="2017529" y="1153260"/>
            <a:ext cx="3873731" cy="689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Stock Prediction</a:t>
            </a:r>
            <a:endParaRPr/>
          </a:p>
        </p:txBody>
      </p:sp>
      <p:pic>
        <p:nvPicPr>
          <p:cNvPr id="310" name="Google Shape;310;p24"/>
          <p:cNvPicPr preferRelativeResize="0"/>
          <p:nvPr/>
        </p:nvPicPr>
        <p:blipFill rotWithShape="1">
          <a:blip r:embed="rId3">
            <a:alphaModFix/>
          </a:blip>
          <a:srcRect b="0" l="0" r="0" t="0"/>
          <a:stretch/>
        </p:blipFill>
        <p:spPr>
          <a:xfrm>
            <a:off x="326905" y="1564081"/>
            <a:ext cx="5813484" cy="4495761"/>
          </a:xfrm>
          <a:prstGeom prst="rect">
            <a:avLst/>
          </a:prstGeom>
          <a:noFill/>
          <a:ln>
            <a:noFill/>
          </a:ln>
        </p:spPr>
      </p:pic>
      <p:pic>
        <p:nvPicPr>
          <p:cNvPr id="311" name="Google Shape;311;p24"/>
          <p:cNvPicPr preferRelativeResize="0"/>
          <p:nvPr/>
        </p:nvPicPr>
        <p:blipFill rotWithShape="1">
          <a:blip r:embed="rId4">
            <a:alphaModFix/>
          </a:blip>
          <a:srcRect b="0" l="0" r="0" t="0"/>
          <a:stretch/>
        </p:blipFill>
        <p:spPr>
          <a:xfrm>
            <a:off x="6667499" y="2196850"/>
            <a:ext cx="5104501" cy="308822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9"/>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82" name="Google Shape;782;p6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783" name="Google Shape;783;p69"/>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784" name="Google Shape;784;p69"/>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785" name="Google Shape;785;p69"/>
          <p:cNvPicPr preferRelativeResize="0"/>
          <p:nvPr/>
        </p:nvPicPr>
        <p:blipFill rotWithShape="1">
          <a:blip r:embed="rId3">
            <a:alphaModFix/>
          </a:blip>
          <a:srcRect b="0" l="0" r="0" t="0"/>
          <a:stretch/>
        </p:blipFill>
        <p:spPr>
          <a:xfrm>
            <a:off x="2849880" y="2222546"/>
            <a:ext cx="6492240" cy="340156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0"/>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92" name="Google Shape;792;p7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793" name="Google Shape;793;p70"/>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794" name="Google Shape;794;p70"/>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795" name="Google Shape;795;p70"/>
          <p:cNvPicPr preferRelativeResize="0"/>
          <p:nvPr/>
        </p:nvPicPr>
        <p:blipFill rotWithShape="1">
          <a:blip r:embed="rId3">
            <a:alphaModFix/>
          </a:blip>
          <a:srcRect b="0" l="0" r="0" t="0"/>
          <a:stretch/>
        </p:blipFill>
        <p:spPr>
          <a:xfrm>
            <a:off x="2855880" y="2481330"/>
            <a:ext cx="6492240" cy="340156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1"/>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02" name="Google Shape;802;p7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803" name="Google Shape;803;p71"/>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804" name="Google Shape;804;p71"/>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805" name="Google Shape;805;p71"/>
          <p:cNvPicPr preferRelativeResize="0"/>
          <p:nvPr/>
        </p:nvPicPr>
        <p:blipFill rotWithShape="1">
          <a:blip r:embed="rId3">
            <a:alphaModFix/>
          </a:blip>
          <a:srcRect b="0" l="0" r="0" t="0"/>
          <a:stretch/>
        </p:blipFill>
        <p:spPr>
          <a:xfrm>
            <a:off x="2849880" y="2285768"/>
            <a:ext cx="6492240" cy="340156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2"/>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12" name="Google Shape;812;p7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813" name="Google Shape;813;p72"/>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814" name="Google Shape;814;p72"/>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815" name="Google Shape;815;p72"/>
          <p:cNvPicPr preferRelativeResize="0"/>
          <p:nvPr/>
        </p:nvPicPr>
        <p:blipFill rotWithShape="1">
          <a:blip r:embed="rId3">
            <a:alphaModFix/>
          </a:blip>
          <a:srcRect b="0" l="0" r="0" t="0"/>
          <a:stretch/>
        </p:blipFill>
        <p:spPr>
          <a:xfrm>
            <a:off x="2849880" y="2374711"/>
            <a:ext cx="6492240" cy="340156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3"/>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22" name="Google Shape;822;p7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823" name="Google Shape;823;p73"/>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824" name="Google Shape;824;p73"/>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825" name="Google Shape;825;p73"/>
          <p:cNvPicPr preferRelativeResize="0"/>
          <p:nvPr/>
        </p:nvPicPr>
        <p:blipFill rotWithShape="1">
          <a:blip r:embed="rId3">
            <a:alphaModFix/>
          </a:blip>
          <a:srcRect b="0" l="0" r="0" t="0"/>
          <a:stretch/>
        </p:blipFill>
        <p:spPr>
          <a:xfrm>
            <a:off x="2849880" y="2346461"/>
            <a:ext cx="6492240" cy="340156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4"/>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32" name="Google Shape;832;p7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833" name="Google Shape;833;p74"/>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834" name="Google Shape;834;p74"/>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835" name="Google Shape;835;p74"/>
          <p:cNvPicPr preferRelativeResize="0"/>
          <p:nvPr/>
        </p:nvPicPr>
        <p:blipFill rotWithShape="1">
          <a:blip r:embed="rId3">
            <a:alphaModFix/>
          </a:blip>
          <a:srcRect b="0" l="0" r="0" t="0"/>
          <a:stretch/>
        </p:blipFill>
        <p:spPr>
          <a:xfrm>
            <a:off x="2849880" y="2506268"/>
            <a:ext cx="6492240" cy="340156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42" name="Google Shape;842;p7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843" name="Google Shape;843;p75"/>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844" name="Google Shape;844;p75"/>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845" name="Google Shape;845;p75"/>
          <p:cNvPicPr preferRelativeResize="0"/>
          <p:nvPr/>
        </p:nvPicPr>
        <p:blipFill rotWithShape="1">
          <a:blip r:embed="rId3">
            <a:alphaModFix/>
          </a:blip>
          <a:srcRect b="0" l="0" r="0" t="0"/>
          <a:stretch/>
        </p:blipFill>
        <p:spPr>
          <a:xfrm>
            <a:off x="2849880" y="2418037"/>
            <a:ext cx="6492240" cy="340156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6"/>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52" name="Google Shape;852;p7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853" name="Google Shape;853;p76"/>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854" name="Google Shape;854;p76"/>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855" name="Google Shape;855;p76"/>
          <p:cNvPicPr preferRelativeResize="0"/>
          <p:nvPr/>
        </p:nvPicPr>
        <p:blipFill rotWithShape="1">
          <a:blip r:embed="rId3">
            <a:alphaModFix/>
          </a:blip>
          <a:srcRect b="0" l="0" r="0" t="0"/>
          <a:stretch/>
        </p:blipFill>
        <p:spPr>
          <a:xfrm>
            <a:off x="2849880" y="2481330"/>
            <a:ext cx="6492240" cy="340156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62" name="Google Shape;862;p7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863" name="Google Shape;863;p77"/>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864" name="Google Shape;864;p77"/>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865" name="Google Shape;865;p77"/>
          <p:cNvPicPr preferRelativeResize="0"/>
          <p:nvPr/>
        </p:nvPicPr>
        <p:blipFill rotWithShape="1">
          <a:blip r:embed="rId3">
            <a:alphaModFix/>
          </a:blip>
          <a:srcRect b="0" l="0" r="0" t="0"/>
          <a:stretch/>
        </p:blipFill>
        <p:spPr>
          <a:xfrm>
            <a:off x="2849880" y="2285768"/>
            <a:ext cx="6492240" cy="340156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72" name="Google Shape;872;p7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Basic Machine Learning Algorithms </a:t>
            </a:r>
            <a:endParaRPr/>
          </a:p>
        </p:txBody>
      </p:sp>
      <p:sp>
        <p:nvSpPr>
          <p:cNvPr id="873" name="Google Shape;873;p78"/>
          <p:cNvSpPr txBox="1"/>
          <p:nvPr/>
        </p:nvSpPr>
        <p:spPr>
          <a:xfrm>
            <a:off x="346364" y="1033874"/>
            <a:ext cx="6758509" cy="4873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K-means – Clustering (unsupervised learning)</a:t>
            </a:r>
            <a:endParaRPr/>
          </a:p>
        </p:txBody>
      </p:sp>
      <p:sp>
        <p:nvSpPr>
          <p:cNvPr id="874" name="Google Shape;874;p78"/>
          <p:cNvSpPr/>
          <p:nvPr/>
        </p:nvSpPr>
        <p:spPr>
          <a:xfrm>
            <a:off x="279862" y="1824103"/>
            <a:ext cx="713509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Example</a:t>
            </a:r>
            <a:endParaRPr/>
          </a:p>
        </p:txBody>
      </p:sp>
      <p:pic>
        <p:nvPicPr>
          <p:cNvPr id="875" name="Google Shape;875;p78"/>
          <p:cNvPicPr preferRelativeResize="0"/>
          <p:nvPr/>
        </p:nvPicPr>
        <p:blipFill rotWithShape="1">
          <a:blip r:embed="rId3">
            <a:alphaModFix/>
          </a:blip>
          <a:srcRect b="0" l="0" r="0" t="0"/>
          <a:stretch/>
        </p:blipFill>
        <p:spPr>
          <a:xfrm>
            <a:off x="2849880" y="2411948"/>
            <a:ext cx="6492240" cy="34015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5"/>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18" name="Google Shape;318;p2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ML Applications</a:t>
            </a:r>
            <a:endParaRPr/>
          </a:p>
        </p:txBody>
      </p:sp>
      <p:sp>
        <p:nvSpPr>
          <p:cNvPr descr="Spam detection: a deep learning app | Datapeaker" id="319" name="Google Shape;319;p25"/>
          <p:cNvSpPr/>
          <p:nvPr/>
        </p:nvSpPr>
        <p:spPr>
          <a:xfrm>
            <a:off x="155575" y="-693738"/>
            <a:ext cx="3143250" cy="1457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20" name="Google Shape;320;p25"/>
          <p:cNvSpPr txBox="1"/>
          <p:nvPr/>
        </p:nvSpPr>
        <p:spPr>
          <a:xfrm>
            <a:off x="7267246" y="1989738"/>
            <a:ext cx="3873731" cy="689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Crop Classification</a:t>
            </a:r>
            <a:endParaRPr/>
          </a:p>
        </p:txBody>
      </p:sp>
      <p:sp>
        <p:nvSpPr>
          <p:cNvPr id="321" name="Google Shape;321;p25"/>
          <p:cNvSpPr txBox="1"/>
          <p:nvPr/>
        </p:nvSpPr>
        <p:spPr>
          <a:xfrm>
            <a:off x="1579157" y="1207430"/>
            <a:ext cx="3873731" cy="689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rgbClr val="3F3F3F"/>
                </a:solidFill>
                <a:latin typeface="Helvetica Neue"/>
                <a:ea typeface="Helvetica Neue"/>
                <a:cs typeface="Helvetica Neue"/>
                <a:sym typeface="Helvetica Neue"/>
              </a:rPr>
              <a:t>Yield Estimation</a:t>
            </a:r>
            <a:endParaRPr/>
          </a:p>
        </p:txBody>
      </p:sp>
      <p:pic>
        <p:nvPicPr>
          <p:cNvPr id="322" name="Google Shape;322;p25"/>
          <p:cNvPicPr preferRelativeResize="0"/>
          <p:nvPr/>
        </p:nvPicPr>
        <p:blipFill rotWithShape="1">
          <a:blip r:embed="rId3">
            <a:alphaModFix/>
          </a:blip>
          <a:srcRect b="0" l="0" r="1598" t="0"/>
          <a:stretch/>
        </p:blipFill>
        <p:spPr>
          <a:xfrm>
            <a:off x="432000" y="1652820"/>
            <a:ext cx="4149236" cy="2410220"/>
          </a:xfrm>
          <a:prstGeom prst="rect">
            <a:avLst/>
          </a:prstGeom>
          <a:noFill/>
          <a:ln>
            <a:noFill/>
          </a:ln>
        </p:spPr>
      </p:pic>
      <p:pic>
        <p:nvPicPr>
          <p:cNvPr id="323" name="Google Shape;323;p25"/>
          <p:cNvPicPr preferRelativeResize="0"/>
          <p:nvPr/>
        </p:nvPicPr>
        <p:blipFill rotWithShape="1">
          <a:blip r:embed="rId4">
            <a:alphaModFix/>
          </a:blip>
          <a:srcRect b="5164" l="-852" r="852" t="1171"/>
          <a:stretch/>
        </p:blipFill>
        <p:spPr>
          <a:xfrm>
            <a:off x="5210286" y="2585958"/>
            <a:ext cx="6502083" cy="29541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descr="Spam detection: a deep learning app | Datapeaker" id="329" name="Google Shape;329;p26"/>
          <p:cNvSpPr/>
          <p:nvPr/>
        </p:nvSpPr>
        <p:spPr>
          <a:xfrm>
            <a:off x="155575" y="-693738"/>
            <a:ext cx="3143250" cy="1457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pic>
        <p:nvPicPr>
          <p:cNvPr descr="Types of Machine Learning Algorithms | 7wData" id="330" name="Google Shape;330;p26"/>
          <p:cNvPicPr preferRelativeResize="0"/>
          <p:nvPr/>
        </p:nvPicPr>
        <p:blipFill rotWithShape="1">
          <a:blip r:embed="rId3">
            <a:alphaModFix/>
          </a:blip>
          <a:srcRect b="0" l="0" r="0" t="0"/>
          <a:stretch/>
        </p:blipFill>
        <p:spPr>
          <a:xfrm>
            <a:off x="340302" y="1415117"/>
            <a:ext cx="6642388" cy="4749308"/>
          </a:xfrm>
          <a:prstGeom prst="rect">
            <a:avLst/>
          </a:prstGeom>
          <a:noFill/>
          <a:ln>
            <a:noFill/>
          </a:ln>
        </p:spPr>
      </p:pic>
      <p:sp>
        <p:nvSpPr>
          <p:cNvPr id="331" name="Google Shape;331;p26"/>
          <p:cNvSpPr txBox="1"/>
          <p:nvPr/>
        </p:nvSpPr>
        <p:spPr>
          <a:xfrm>
            <a:off x="435288" y="378523"/>
            <a:ext cx="5123543" cy="439988"/>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3F3F3F"/>
              </a:buClr>
              <a:buSzPts val="3200"/>
              <a:buFont typeface="Helvetica Neue"/>
              <a:buNone/>
            </a:pPr>
            <a:r>
              <a:rPr lang="en-US" sz="3200">
                <a:solidFill>
                  <a:srgbClr val="3F3F3F"/>
                </a:solidFill>
                <a:latin typeface="Helvetica Neue"/>
                <a:ea typeface="Helvetica Neue"/>
                <a:cs typeface="Helvetica Neue"/>
                <a:sym typeface="Helvetica Neue"/>
              </a:rPr>
              <a:t>Types of Machine Learning</a:t>
            </a:r>
            <a:endParaRPr sz="3200">
              <a:solidFill>
                <a:srgbClr val="3F3F3F"/>
              </a:solidFill>
              <a:latin typeface="Helvetica Neue"/>
              <a:ea typeface="Helvetica Neue"/>
              <a:cs typeface="Helvetica Neue"/>
              <a:sym typeface="Helvetica Neue"/>
            </a:endParaRPr>
          </a:p>
        </p:txBody>
      </p:sp>
      <p:pic>
        <p:nvPicPr>
          <p:cNvPr id="332" name="Google Shape;332;p26"/>
          <p:cNvPicPr preferRelativeResize="0"/>
          <p:nvPr/>
        </p:nvPicPr>
        <p:blipFill rotWithShape="1">
          <a:blip r:embed="rId4">
            <a:alphaModFix/>
          </a:blip>
          <a:srcRect b="0" l="0" r="0" t="0"/>
          <a:stretch/>
        </p:blipFill>
        <p:spPr>
          <a:xfrm>
            <a:off x="7352864" y="1313423"/>
            <a:ext cx="4518092" cy="45096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7"/>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39" name="Google Shape;339;p2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(1)</a:t>
            </a:r>
            <a:endParaRPr/>
          </a:p>
        </p:txBody>
      </p:sp>
      <p:sp>
        <p:nvSpPr>
          <p:cNvPr id="340" name="Google Shape;340;p27"/>
          <p:cNvSpPr txBox="1"/>
          <p:nvPr/>
        </p:nvSpPr>
        <p:spPr>
          <a:xfrm>
            <a:off x="432000" y="1876825"/>
            <a:ext cx="8421300" cy="4278300"/>
          </a:xfrm>
          <a:prstGeom prst="rect">
            <a:avLst/>
          </a:prstGeom>
          <a:noFill/>
          <a:ln>
            <a:noFill/>
          </a:ln>
        </p:spPr>
        <p:txBody>
          <a:bodyPr anchorCtr="0" anchor="t" bIns="45700" lIns="91425" spcFirstLastPara="1" rIns="91425" wrap="square" tIns="45700">
            <a:noAutofit/>
          </a:bodyPr>
          <a:lstStyle/>
          <a:p>
            <a:pPr indent="-304800" lvl="0" marL="342900" marR="0" rtl="0" algn="l">
              <a:spcBef>
                <a:spcPts val="0"/>
              </a:spcBef>
              <a:spcAft>
                <a:spcPts val="0"/>
              </a:spcAft>
              <a:buClr>
                <a:srgbClr val="494949"/>
              </a:buClr>
              <a:buSzPts val="3400"/>
              <a:buFont typeface="Arial"/>
              <a:buChar char="•"/>
            </a:pPr>
            <a:r>
              <a:rPr lang="en-US" sz="1800">
                <a:solidFill>
                  <a:srgbClr val="494949"/>
                </a:solidFill>
                <a:latin typeface="Helvetica Neue"/>
                <a:ea typeface="Helvetica Neue"/>
                <a:cs typeface="Helvetica Neue"/>
                <a:sym typeface="Helvetica Neue"/>
              </a:rPr>
              <a:t>The Training data includes both the input and the desired results (</a:t>
            </a:r>
            <a:r>
              <a:rPr b="1" lang="en-US" sz="1800">
                <a:solidFill>
                  <a:srgbClr val="494949"/>
                </a:solidFill>
                <a:latin typeface="Helvetica Neue"/>
                <a:ea typeface="Helvetica Neue"/>
                <a:cs typeface="Helvetica Neue"/>
                <a:sym typeface="Helvetica Neue"/>
              </a:rPr>
              <a:t>Targets/Labels</a:t>
            </a:r>
            <a:r>
              <a:rPr lang="en-US" sz="1800">
                <a:solidFill>
                  <a:srgbClr val="494949"/>
                </a:solidFill>
                <a:latin typeface="Helvetica Neue"/>
                <a:ea typeface="Helvetica Neue"/>
                <a:cs typeface="Helvetica Neue"/>
                <a:sym typeface="Helvetica Neue"/>
              </a:rPr>
              <a:t>).</a:t>
            </a:r>
            <a:endParaRPr sz="1800">
              <a:solidFill>
                <a:srgbClr val="494949"/>
              </a:solidFill>
              <a:latin typeface="Helvetica Neue"/>
              <a:ea typeface="Helvetica Neue"/>
              <a:cs typeface="Helvetica Neue"/>
              <a:sym typeface="Helvetica Neue"/>
            </a:endParaRPr>
          </a:p>
          <a:p>
            <a:pPr indent="-304800" lvl="0" marL="342900" marR="0" rtl="0" algn="l">
              <a:spcBef>
                <a:spcPts val="0"/>
              </a:spcBef>
              <a:spcAft>
                <a:spcPts val="0"/>
              </a:spcAft>
              <a:buClr>
                <a:srgbClr val="494949"/>
              </a:buClr>
              <a:buSzPts val="3400"/>
              <a:buFont typeface="Arial"/>
              <a:buChar char="•"/>
            </a:pPr>
            <a:r>
              <a:rPr lang="en-US" sz="1800">
                <a:solidFill>
                  <a:srgbClr val="494949"/>
                </a:solidFill>
                <a:latin typeface="Helvetica Neue"/>
                <a:ea typeface="Helvetica Neue"/>
                <a:cs typeface="Helvetica Neue"/>
                <a:sym typeface="Helvetica Neue"/>
              </a:rPr>
              <a:t>For all the samples, the </a:t>
            </a:r>
            <a:r>
              <a:rPr b="1" i="1" lang="en-US" sz="1800">
                <a:solidFill>
                  <a:srgbClr val="494949"/>
                </a:solidFill>
                <a:latin typeface="Helvetica Neue"/>
                <a:ea typeface="Helvetica Neue"/>
                <a:cs typeface="Helvetica Neue"/>
                <a:sym typeface="Helvetica Neue"/>
              </a:rPr>
              <a:t>correct results are known</a:t>
            </a:r>
            <a:r>
              <a:rPr lang="en-US" sz="1800">
                <a:solidFill>
                  <a:srgbClr val="494949"/>
                </a:solidFill>
                <a:latin typeface="Helvetica Neue"/>
                <a:ea typeface="Helvetica Neue"/>
                <a:cs typeface="Helvetica Neue"/>
                <a:sym typeface="Helvetica Neue"/>
              </a:rPr>
              <a:t> and are given </a:t>
            </a:r>
            <a:endParaRPr sz="1800">
              <a:solidFill>
                <a:srgbClr val="494949"/>
              </a:solidFill>
              <a:latin typeface="Helvetica Neue"/>
              <a:ea typeface="Helvetica Neue"/>
              <a:cs typeface="Helvetica Neue"/>
              <a:sym typeface="Helvetica Neue"/>
            </a:endParaRPr>
          </a:p>
          <a:p>
            <a:pPr indent="0" lvl="0" marL="457200" marR="0" rtl="0" algn="l">
              <a:spcBef>
                <a:spcPts val="0"/>
              </a:spcBef>
              <a:spcAft>
                <a:spcPts val="0"/>
              </a:spcAft>
              <a:buNone/>
            </a:pPr>
            <a:r>
              <a:rPr lang="en-US" sz="1800">
                <a:solidFill>
                  <a:srgbClr val="494949"/>
                </a:solidFill>
                <a:latin typeface="Helvetica Neue"/>
                <a:ea typeface="Helvetica Neue"/>
                <a:cs typeface="Helvetica Neue"/>
                <a:sym typeface="Helvetica Neue"/>
              </a:rPr>
              <a:t>in input to the model during the learning process.</a:t>
            </a:r>
            <a:endParaRPr sz="1800">
              <a:solidFill>
                <a:srgbClr val="494949"/>
              </a:solidFill>
              <a:latin typeface="Helvetica Neue"/>
              <a:ea typeface="Helvetica Neue"/>
              <a:cs typeface="Helvetica Neue"/>
              <a:sym typeface="Helvetica Neue"/>
            </a:endParaRPr>
          </a:p>
          <a:p>
            <a:pPr indent="-304800" lvl="0" marL="342900" marR="0" rtl="0" algn="l">
              <a:spcBef>
                <a:spcPts val="0"/>
              </a:spcBef>
              <a:spcAft>
                <a:spcPts val="0"/>
              </a:spcAft>
              <a:buClr>
                <a:srgbClr val="494949"/>
              </a:buClr>
              <a:buSzPts val="3400"/>
              <a:buFont typeface="Arial"/>
              <a:buChar char="•"/>
            </a:pPr>
            <a:r>
              <a:rPr lang="en-US" sz="1800">
                <a:solidFill>
                  <a:srgbClr val="494949"/>
                </a:solidFill>
                <a:latin typeface="Helvetica Neue"/>
                <a:ea typeface="Helvetica Neue"/>
                <a:cs typeface="Helvetica Neue"/>
                <a:sym typeface="Helvetica Neue"/>
              </a:rPr>
              <a:t>The construction of a proper </a:t>
            </a:r>
            <a:r>
              <a:rPr b="1" lang="en-US" sz="1800">
                <a:solidFill>
                  <a:srgbClr val="494949"/>
                </a:solidFill>
                <a:latin typeface="Helvetica Neue"/>
                <a:ea typeface="Helvetica Neue"/>
                <a:cs typeface="Helvetica Neue"/>
                <a:sym typeface="Helvetica Neue"/>
              </a:rPr>
              <a:t>training</a:t>
            </a:r>
            <a:r>
              <a:rPr lang="en-US" sz="1800">
                <a:solidFill>
                  <a:srgbClr val="494949"/>
                </a:solidFill>
                <a:latin typeface="Helvetica Neue"/>
                <a:ea typeface="Helvetica Neue"/>
                <a:cs typeface="Helvetica Neue"/>
                <a:sym typeface="Helvetica Neue"/>
              </a:rPr>
              <a:t>, </a:t>
            </a:r>
            <a:r>
              <a:rPr b="1" lang="en-US" sz="1800">
                <a:solidFill>
                  <a:srgbClr val="494949"/>
                </a:solidFill>
                <a:latin typeface="Helvetica Neue"/>
                <a:ea typeface="Helvetica Neue"/>
                <a:cs typeface="Helvetica Neue"/>
                <a:sym typeface="Helvetica Neue"/>
              </a:rPr>
              <a:t>validation</a:t>
            </a:r>
            <a:r>
              <a:rPr lang="en-US" sz="1800">
                <a:solidFill>
                  <a:srgbClr val="494949"/>
                </a:solidFill>
                <a:latin typeface="Helvetica Neue"/>
                <a:ea typeface="Helvetica Neue"/>
                <a:cs typeface="Helvetica Neue"/>
                <a:sym typeface="Helvetica Neue"/>
              </a:rPr>
              <a:t> and </a:t>
            </a:r>
            <a:r>
              <a:rPr b="1" lang="en-US" sz="1800">
                <a:solidFill>
                  <a:srgbClr val="494949"/>
                </a:solidFill>
                <a:latin typeface="Helvetica Neue"/>
                <a:ea typeface="Helvetica Neue"/>
                <a:cs typeface="Helvetica Neue"/>
                <a:sym typeface="Helvetica Neue"/>
              </a:rPr>
              <a:t>test</a:t>
            </a:r>
            <a:r>
              <a:rPr lang="en-US" sz="1800">
                <a:solidFill>
                  <a:srgbClr val="494949"/>
                </a:solidFill>
                <a:latin typeface="Helvetica Neue"/>
                <a:ea typeface="Helvetica Neue"/>
                <a:cs typeface="Helvetica Neue"/>
                <a:sym typeface="Helvetica Neue"/>
              </a:rPr>
              <a:t> set is crucial.</a:t>
            </a:r>
            <a:endParaRPr sz="1800">
              <a:solidFill>
                <a:srgbClr val="494949"/>
              </a:solidFill>
              <a:latin typeface="Helvetica Neue"/>
              <a:ea typeface="Helvetica Neue"/>
              <a:cs typeface="Helvetica Neue"/>
              <a:sym typeface="Helvetica Neue"/>
            </a:endParaRPr>
          </a:p>
          <a:p>
            <a:pPr indent="-304800" lvl="0" marL="342900" marR="0" rtl="0" algn="l">
              <a:spcBef>
                <a:spcPts val="0"/>
              </a:spcBef>
              <a:spcAft>
                <a:spcPts val="0"/>
              </a:spcAft>
              <a:buClr>
                <a:srgbClr val="494949"/>
              </a:buClr>
              <a:buSzPts val="3400"/>
              <a:buFont typeface="Arial"/>
              <a:buChar char="•"/>
            </a:pPr>
            <a:r>
              <a:rPr lang="en-US" sz="1800">
                <a:solidFill>
                  <a:srgbClr val="494949"/>
                </a:solidFill>
                <a:latin typeface="Helvetica Neue"/>
                <a:ea typeface="Helvetica Neue"/>
                <a:cs typeface="Helvetica Neue"/>
                <a:sym typeface="Helvetica Neue"/>
              </a:rPr>
              <a:t>The ML algorithm learns the mapping function from the input to the output Y = f(X).</a:t>
            </a:r>
            <a:endParaRPr sz="1800">
              <a:solidFill>
                <a:srgbClr val="494949"/>
              </a:solidFill>
              <a:latin typeface="Helvetica Neue"/>
              <a:ea typeface="Helvetica Neue"/>
              <a:cs typeface="Helvetica Neue"/>
              <a:sym typeface="Helvetica Neue"/>
            </a:endParaRPr>
          </a:p>
          <a:p>
            <a:pPr indent="-304800" lvl="0" marL="342900" marR="0" rtl="0" algn="l">
              <a:spcBef>
                <a:spcPts val="0"/>
              </a:spcBef>
              <a:spcAft>
                <a:spcPts val="0"/>
              </a:spcAft>
              <a:buClr>
                <a:srgbClr val="494949"/>
              </a:buClr>
              <a:buSzPts val="3400"/>
              <a:buFont typeface="Arial"/>
              <a:buChar char="•"/>
            </a:pPr>
            <a:r>
              <a:rPr lang="en-US" sz="1800">
                <a:solidFill>
                  <a:srgbClr val="494949"/>
                </a:solidFill>
                <a:latin typeface="Helvetica Neue"/>
                <a:ea typeface="Helvetica Neue"/>
                <a:cs typeface="Helvetica Neue"/>
                <a:sym typeface="Helvetica Neue"/>
              </a:rPr>
              <a:t>Have to be able to </a:t>
            </a:r>
            <a:r>
              <a:rPr b="1" lang="en-US" sz="1800" u="sng">
                <a:solidFill>
                  <a:srgbClr val="494949"/>
                </a:solidFill>
                <a:latin typeface="Helvetica Neue"/>
                <a:ea typeface="Helvetica Neue"/>
                <a:cs typeface="Helvetica Neue"/>
                <a:sym typeface="Helvetica Neue"/>
              </a:rPr>
              <a:t>generalize</a:t>
            </a:r>
            <a:r>
              <a:rPr lang="en-US" sz="1800">
                <a:solidFill>
                  <a:srgbClr val="494949"/>
                </a:solidFill>
                <a:latin typeface="Helvetica Neue"/>
                <a:ea typeface="Helvetica Neue"/>
                <a:cs typeface="Helvetica Neue"/>
                <a:sym typeface="Helvetica Neue"/>
              </a:rPr>
              <a:t>: give the correct results when new data are given in input without knowing a priori the target.</a:t>
            </a:r>
            <a:endParaRPr sz="800"/>
          </a:p>
          <a:p>
            <a:pPr indent="-304800" lvl="0" marL="342900" marR="0" rtl="0" algn="l">
              <a:spcBef>
                <a:spcPts val="0"/>
              </a:spcBef>
              <a:spcAft>
                <a:spcPts val="0"/>
              </a:spcAft>
              <a:buClr>
                <a:srgbClr val="494949"/>
              </a:buClr>
              <a:buSzPts val="3400"/>
              <a:buFont typeface="Arial"/>
              <a:buChar char="•"/>
            </a:pPr>
            <a:r>
              <a:rPr lang="en-US" sz="1800">
                <a:solidFill>
                  <a:srgbClr val="494949"/>
                </a:solidFill>
                <a:latin typeface="Helvetica Neue"/>
                <a:ea typeface="Helvetica Neue"/>
                <a:cs typeface="Helvetica Neue"/>
                <a:sym typeface="Helvetica Neue"/>
              </a:rPr>
              <a:t>If the Data is Discrete we’re dealing with a </a:t>
            </a:r>
            <a:r>
              <a:rPr b="1" lang="en-US" sz="1800" u="sng">
                <a:solidFill>
                  <a:srgbClr val="494949"/>
                </a:solidFill>
                <a:latin typeface="Helvetica Neue"/>
                <a:ea typeface="Helvetica Neue"/>
                <a:cs typeface="Helvetica Neue"/>
                <a:sym typeface="Helvetica Neue"/>
              </a:rPr>
              <a:t>Classification</a:t>
            </a:r>
            <a:r>
              <a:rPr lang="en-US" sz="1800">
                <a:solidFill>
                  <a:srgbClr val="494949"/>
                </a:solidFill>
                <a:latin typeface="Helvetica Neue"/>
                <a:ea typeface="Helvetica Neue"/>
                <a:cs typeface="Helvetica Neue"/>
                <a:sym typeface="Helvetica Neue"/>
              </a:rPr>
              <a:t> Problem, if it is continuous we’re dealing with a </a:t>
            </a:r>
            <a:r>
              <a:rPr b="1" lang="en-US" sz="1800" u="sng">
                <a:solidFill>
                  <a:srgbClr val="494949"/>
                </a:solidFill>
                <a:latin typeface="Helvetica Neue"/>
                <a:ea typeface="Helvetica Neue"/>
                <a:cs typeface="Helvetica Neue"/>
                <a:sym typeface="Helvetica Neue"/>
              </a:rPr>
              <a:t>Regression</a:t>
            </a:r>
            <a:r>
              <a:rPr lang="en-US" sz="1800">
                <a:solidFill>
                  <a:srgbClr val="494949"/>
                </a:solidFill>
                <a:latin typeface="Helvetica Neue"/>
                <a:ea typeface="Helvetica Neue"/>
                <a:cs typeface="Helvetica Neue"/>
                <a:sym typeface="Helvetica Neue"/>
              </a:rPr>
              <a:t> Problem.</a:t>
            </a:r>
            <a:endParaRPr sz="1800">
              <a:solidFill>
                <a:srgbClr val="494949"/>
              </a:solidFill>
              <a:latin typeface="Helvetica Neue"/>
              <a:ea typeface="Helvetica Neue"/>
              <a:cs typeface="Helvetica Neue"/>
              <a:sym typeface="Helvetica Neue"/>
            </a:endParaRPr>
          </a:p>
        </p:txBody>
      </p:sp>
      <p:sp>
        <p:nvSpPr>
          <p:cNvPr id="341" name="Google Shape;341;p27"/>
          <p:cNvSpPr txBox="1"/>
          <p:nvPr/>
        </p:nvSpPr>
        <p:spPr>
          <a:xfrm>
            <a:off x="438000" y="1316509"/>
            <a:ext cx="5664000" cy="60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400">
                <a:solidFill>
                  <a:srgbClr val="3F3F3F"/>
                </a:solidFill>
                <a:latin typeface="Helvetica Neue"/>
                <a:ea typeface="Helvetica Neue"/>
                <a:cs typeface="Helvetica Neue"/>
                <a:sym typeface="Helvetica Neue"/>
              </a:rPr>
              <a:t>Overview</a:t>
            </a:r>
            <a:endParaRPr/>
          </a:p>
        </p:txBody>
      </p:sp>
      <p:pic>
        <p:nvPicPr>
          <p:cNvPr descr="Supervised Learning | What is, Types, Applications and Example | Edureka" id="342" name="Google Shape;342;p27"/>
          <p:cNvPicPr preferRelativeResize="0"/>
          <p:nvPr/>
        </p:nvPicPr>
        <p:blipFill rotWithShape="1">
          <a:blip r:embed="rId3">
            <a:alphaModFix/>
          </a:blip>
          <a:srcRect b="0" l="0" r="0" t="0"/>
          <a:stretch/>
        </p:blipFill>
        <p:spPr>
          <a:xfrm>
            <a:off x="8251002" y="548173"/>
            <a:ext cx="3677375" cy="273070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8"/>
          <p:cNvSpPr/>
          <p:nvPr>
            <p:ph idx="12" type="sldNum"/>
          </p:nvPr>
        </p:nvSpPr>
        <p:spPr>
          <a:xfrm>
            <a:off x="11496369" y="6155190"/>
            <a:ext cx="432000" cy="432000"/>
          </a:xfrm>
          <a:prstGeom prst="ellipse">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49" name="Google Shape;349;p2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Helvetica Neue"/>
              <a:buNone/>
            </a:pPr>
            <a:r>
              <a:rPr lang="en-US"/>
              <a:t>Supervised Learning (2)</a:t>
            </a:r>
            <a:endParaRPr/>
          </a:p>
        </p:txBody>
      </p:sp>
      <p:sp>
        <p:nvSpPr>
          <p:cNvPr id="350" name="Google Shape;350;p28"/>
          <p:cNvSpPr txBox="1"/>
          <p:nvPr/>
        </p:nvSpPr>
        <p:spPr>
          <a:xfrm>
            <a:off x="438000" y="1316509"/>
            <a:ext cx="5664000" cy="60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3F3F3F"/>
                </a:solidFill>
                <a:latin typeface="Helvetica Neue"/>
                <a:ea typeface="Helvetica Neue"/>
                <a:cs typeface="Helvetica Neue"/>
                <a:sym typeface="Helvetica Neue"/>
              </a:rPr>
              <a:t>Dataset Splitting</a:t>
            </a:r>
            <a:endParaRPr/>
          </a:p>
        </p:txBody>
      </p:sp>
      <p:pic>
        <p:nvPicPr>
          <p:cNvPr id="351" name="Google Shape;351;p28"/>
          <p:cNvPicPr preferRelativeResize="0"/>
          <p:nvPr/>
        </p:nvPicPr>
        <p:blipFill rotWithShape="1">
          <a:blip r:embed="rId3">
            <a:alphaModFix/>
          </a:blip>
          <a:srcRect b="0" l="0" r="0" t="0"/>
          <a:stretch/>
        </p:blipFill>
        <p:spPr>
          <a:xfrm>
            <a:off x="1226328" y="2013527"/>
            <a:ext cx="7086400" cy="39716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Θέμα του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Θέμα του Office">
  <a:themeElements>
    <a:clrScheme name="Great Pitch Decks - Environment">
      <a:dk1>
        <a:srgbClr val="000000"/>
      </a:dk1>
      <a:lt1>
        <a:srgbClr val="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